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75.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73.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70.xml" ContentType="application/vnd.openxmlformats-officedocument.presentationml.notesSlide+xml"/>
  <Override PartName="/ppt/notesSlides/notesSlide74.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comments/comment1.xml" ContentType="application/vnd.openxmlformats-officedocument.presentationml.comments+xml"/>
  <Override PartName="/ppt/comments/comment2.xml" ContentType="application/vnd.openxmlformats-officedocument.presentationml.comments+xml"/>
  <Override PartName="/ppt/presentation.xml" ContentType="application/vnd.openxmlformats-officedocument.presentationml.presentation.main+xml"/>
  <Override PartName="/ppt/presProps.xml" ContentType="application/vnd.openxmlformats-officedocument.presentationml.presProps+xml"/>
  <Override PartName="/ppt/commentAuthors.xml" ContentType="application/vnd.openxmlformats-officedocument.presentationml.commentAuthor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0.xml" ContentType="application/vnd.openxmlformats-officedocument.presentationml.slide+xml"/>
  <Override PartName="/ppt/slides/slide37.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68.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74.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75.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67.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id="0" initials="" name="Monica Kasson" lastIdx="2"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3.xml" Type="http://schemas.openxmlformats.org/officeDocument/2006/relationships/slide" Id="rId39"/><Relationship Target="slides/slide32.xml" Type="http://schemas.openxmlformats.org/officeDocument/2006/relationships/slide" Id="rId38"/><Relationship Target="slides/slide31.xml" Type="http://schemas.openxmlformats.org/officeDocument/2006/relationships/slide" Id="rId37"/><Relationship Target="slides/slide30.xml" Type="http://schemas.openxmlformats.org/officeDocument/2006/relationships/slide" Id="rId36"/><Relationship Target="slides/slide24.xml" Type="http://schemas.openxmlformats.org/officeDocument/2006/relationships/slide" Id="rId30"/><Relationship Target="slides/slide25.xml" Type="http://schemas.openxmlformats.org/officeDocument/2006/relationships/slide" Id="rId31"/><Relationship Target="slides/slide65.xml" Type="http://schemas.openxmlformats.org/officeDocument/2006/relationships/slide" Id="rId71"/><Relationship Target="slides/slide28.xml" Type="http://schemas.openxmlformats.org/officeDocument/2006/relationships/slide" Id="rId34"/><Relationship Target="slides/slide64.xml" Type="http://schemas.openxmlformats.org/officeDocument/2006/relationships/slide" Id="rId70"/><Relationship Target="slides/slide29.xml" Type="http://schemas.openxmlformats.org/officeDocument/2006/relationships/slide" Id="rId35"/><Relationship Target="slides/slide26.xml" Type="http://schemas.openxmlformats.org/officeDocument/2006/relationships/slide" Id="rId32"/><Relationship Target="slides/slide27.xml" Type="http://schemas.openxmlformats.org/officeDocument/2006/relationships/slide" Id="rId33"/><Relationship Target="slides/slide69.xml" Type="http://schemas.openxmlformats.org/officeDocument/2006/relationships/slide" Id="rId75"/><Relationship Target="slides/slide68.xml" Type="http://schemas.openxmlformats.org/officeDocument/2006/relationships/slide" Id="rId74"/><Relationship Target="slides/slide67.xml" Type="http://schemas.openxmlformats.org/officeDocument/2006/relationships/slide" Id="rId73"/><Relationship Target="slides/slide66.xml" Type="http://schemas.openxmlformats.org/officeDocument/2006/relationships/slide" Id="rId72"/><Relationship Target="slides/slide73.xml" Type="http://schemas.openxmlformats.org/officeDocument/2006/relationships/slide" Id="rId79"/><Relationship Target="slides/slide72.xml" Type="http://schemas.openxmlformats.org/officeDocument/2006/relationships/slide" Id="rId78"/><Relationship Target="slides/slide71.xml" Type="http://schemas.openxmlformats.org/officeDocument/2006/relationships/slide" Id="rId77"/><Relationship Target="slides/slide70.xml" Type="http://schemas.openxmlformats.org/officeDocument/2006/relationships/slide" Id="rId76"/><Relationship Target="slides/slide42.xml" Type="http://schemas.openxmlformats.org/officeDocument/2006/relationships/slide" Id="rId48"/><Relationship Target="slides/slide41.xml" Type="http://schemas.openxmlformats.org/officeDocument/2006/relationships/slide" Id="rId47"/><Relationship Target="slides/slide43.xml" Type="http://schemas.openxmlformats.org/officeDocument/2006/relationships/slide" Id="rId49"/><Relationship Target="presProps.xml" Type="http://schemas.openxmlformats.org/officeDocument/2006/relationships/presProps" Id="rId2"/><Relationship Target="theme/theme3.xml" Type="http://schemas.openxmlformats.org/officeDocument/2006/relationships/theme" Id="rId1"/><Relationship Target="slides/slide34.xml" Type="http://schemas.openxmlformats.org/officeDocument/2006/relationships/slide" Id="rId40"/><Relationship Target="commentAuthors.xml" Type="http://schemas.openxmlformats.org/officeDocument/2006/relationships/commentAuthors" Id="rId4"/><Relationship Target="slides/slide35.xml" Type="http://schemas.openxmlformats.org/officeDocument/2006/relationships/slide" Id="rId41"/><Relationship Target="tableStyles.xml" Type="http://schemas.openxmlformats.org/officeDocument/2006/relationships/tableStyles" Id="rId3"/><Relationship Target="slides/slide36.xml" Type="http://schemas.openxmlformats.org/officeDocument/2006/relationships/slide" Id="rId42"/><Relationship Target="slides/slide74.xml" Type="http://schemas.openxmlformats.org/officeDocument/2006/relationships/slide" Id="rId80"/><Relationship Target="slides/slide37.xml" Type="http://schemas.openxmlformats.org/officeDocument/2006/relationships/slide" Id="rId43"/><Relationship Target="slides/slide38.xml" Type="http://schemas.openxmlformats.org/officeDocument/2006/relationships/slide" Id="rId44"/><Relationship Target="slides/slide39.xml" Type="http://schemas.openxmlformats.org/officeDocument/2006/relationships/slide" Id="rId45"/><Relationship Target="slides/slide75.xml" Type="http://schemas.openxmlformats.org/officeDocument/2006/relationships/slide" Id="rId81"/><Relationship Target="slides/slide40.xml" Type="http://schemas.openxmlformats.org/officeDocument/2006/relationships/slide" Id="rId46"/><Relationship Target="slides/slide3.xml" Type="http://schemas.openxmlformats.org/officeDocument/2006/relationships/slide" Id="rId9"/><Relationship Target="notesMasters/notesMaster1.xml" Type="http://schemas.openxmlformats.org/officeDocument/2006/relationships/notesMaster" Id="rId6"/><Relationship Target="slideMasters/slideMaster1.xml" Type="http://schemas.openxmlformats.org/officeDocument/2006/relationships/slideMaster" Id="rId5"/><Relationship Target="slides/slide2.xml" Type="http://schemas.openxmlformats.org/officeDocument/2006/relationships/slide" Id="rId8"/><Relationship Target="slides/slide1.xml" Type="http://schemas.openxmlformats.org/officeDocument/2006/relationships/slide" Id="rId7"/><Relationship Target="slides/slide52.xml" Type="http://schemas.openxmlformats.org/officeDocument/2006/relationships/slide" Id="rId58"/><Relationship Target="slides/slide53.xml" Type="http://schemas.openxmlformats.org/officeDocument/2006/relationships/slide" Id="rId59"/><Relationship Target="slides/slide13.xml" Type="http://schemas.openxmlformats.org/officeDocument/2006/relationships/slide" Id="rId19"/><Relationship Target="slides/slide12.xml" Type="http://schemas.openxmlformats.org/officeDocument/2006/relationships/slide" Id="rId18"/><Relationship Target="slides/slide11.xml" Type="http://schemas.openxmlformats.org/officeDocument/2006/relationships/slide" Id="rId17"/><Relationship Target="slides/slide10.xml" Type="http://schemas.openxmlformats.org/officeDocument/2006/relationships/slide" Id="rId16"/><Relationship Target="slides/slide9.xml" Type="http://schemas.openxmlformats.org/officeDocument/2006/relationships/slide" Id="rId15"/><Relationship Target="slides/slide8.xml" Type="http://schemas.openxmlformats.org/officeDocument/2006/relationships/slide" Id="rId14"/><Relationship Target="slides/slide6.xml" Type="http://schemas.openxmlformats.org/officeDocument/2006/relationships/slide" Id="rId12"/><Relationship Target="slides/slide7.xml" Type="http://schemas.openxmlformats.org/officeDocument/2006/relationships/slide" Id="rId13"/><Relationship Target="slides/slide4.xml" Type="http://schemas.openxmlformats.org/officeDocument/2006/relationships/slide" Id="rId10"/><Relationship Target="slides/slide5.xml" Type="http://schemas.openxmlformats.org/officeDocument/2006/relationships/slide" Id="rId11"/><Relationship Target="slides/slide51.xml" Type="http://schemas.openxmlformats.org/officeDocument/2006/relationships/slide" Id="rId57"/><Relationship Target="slides/slide50.xml" Type="http://schemas.openxmlformats.org/officeDocument/2006/relationships/slide" Id="rId56"/><Relationship Target="slides/slide49.xml" Type="http://schemas.openxmlformats.org/officeDocument/2006/relationships/slide" Id="rId55"/><Relationship Target="slides/slide48.xml" Type="http://schemas.openxmlformats.org/officeDocument/2006/relationships/slide" Id="rId54"/><Relationship Target="slides/slide47.xml" Type="http://schemas.openxmlformats.org/officeDocument/2006/relationships/slide" Id="rId53"/><Relationship Target="slides/slide46.xml" Type="http://schemas.openxmlformats.org/officeDocument/2006/relationships/slide" Id="rId52"/><Relationship Target="slides/slide45.xml" Type="http://schemas.openxmlformats.org/officeDocument/2006/relationships/slide" Id="rId51"/><Relationship Target="slides/slide44.xml" Type="http://schemas.openxmlformats.org/officeDocument/2006/relationships/slide" Id="rId50"/><Relationship Target="slides/slide63.xml" Type="http://schemas.openxmlformats.org/officeDocument/2006/relationships/slide" Id="rId69"/><Relationship Target="slides/slide23.xml" Type="http://schemas.openxmlformats.org/officeDocument/2006/relationships/slide" Id="rId29"/><Relationship Target="slides/slide20.xml" Type="http://schemas.openxmlformats.org/officeDocument/2006/relationships/slide" Id="rId26"/><Relationship Target="slides/slide19.xml" Type="http://schemas.openxmlformats.org/officeDocument/2006/relationships/slide" Id="rId25"/><Relationship Target="slides/slide22.xml" Type="http://schemas.openxmlformats.org/officeDocument/2006/relationships/slide" Id="rId28"/><Relationship Target="slides/slide21.xml" Type="http://schemas.openxmlformats.org/officeDocument/2006/relationships/slide" Id="rId27"/><Relationship Target="slides/slide15.xml" Type="http://schemas.openxmlformats.org/officeDocument/2006/relationships/slide" Id="rId21"/><Relationship Target="slides/slide16.xml" Type="http://schemas.openxmlformats.org/officeDocument/2006/relationships/slide" Id="rId22"/><Relationship Target="slides/slide54.xml" Type="http://schemas.openxmlformats.org/officeDocument/2006/relationships/slide" Id="rId60"/><Relationship Target="slides/slide17.xml" Type="http://schemas.openxmlformats.org/officeDocument/2006/relationships/slide" Id="rId23"/><Relationship Target="slides/slide18.xml" Type="http://schemas.openxmlformats.org/officeDocument/2006/relationships/slide" Id="rId24"/><Relationship Target="slides/slide14.xml" Type="http://schemas.openxmlformats.org/officeDocument/2006/relationships/slide" Id="rId20"/><Relationship Target="slides/slide60.xml" Type="http://schemas.openxmlformats.org/officeDocument/2006/relationships/slide" Id="rId66"/><Relationship Target="slides/slide59.xml" Type="http://schemas.openxmlformats.org/officeDocument/2006/relationships/slide" Id="rId65"/><Relationship Target="slides/slide62.xml" Type="http://schemas.openxmlformats.org/officeDocument/2006/relationships/slide" Id="rId68"/><Relationship Target="slides/slide61.xml" Type="http://schemas.openxmlformats.org/officeDocument/2006/relationships/slide" Id="rId67"/><Relationship Target="slides/slide56.xml" Type="http://schemas.openxmlformats.org/officeDocument/2006/relationships/slide" Id="rId62"/><Relationship Target="slides/slide55.xml" Type="http://schemas.openxmlformats.org/officeDocument/2006/relationships/slide" Id="rId61"/><Relationship Target="slides/slide58.xml" Type="http://schemas.openxmlformats.org/officeDocument/2006/relationships/slide" Id="rId64"/><Relationship Target="slides/slide57.xml" Type="http://schemas.openxmlformats.org/officeDocument/2006/relationships/slide" Id="rId63"/></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idx="1" authorId="0">
    <p:pos y="0" x="6000"/>
    <p:text>everything goes as planned... mostly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idx="2" authorId="0">
    <p:pos y="0" x="6000"/>
    <p:text>it's mystical magical shadow dom</p:text>
  </p:cm>
</p:cmLst>
</file>

<file path=ppt/notesMasters/_rels/notesMaster1.xml.rels><?xml version="1.0" encoding="UTF-8" standalone="yes"?><Relationships xmlns="http://schemas.openxmlformats.org/package/2006/relationships"><Relationship Target="../theme/theme1.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http://www.w3.org/TR/components-intro/#template-section" Type="http://schemas.openxmlformats.org/officeDocument/2006/relationships/hyperlink" TargetMode="External" Id="rId2"/><Relationship Target="../notesMasters/notesMaster1.xml" Type="http://schemas.openxmlformats.org/officeDocument/2006/relationships/notesMaster" Id="rId1"/><Relationship Target="http://www.w3.org/TR/components-intro/#shadow-dom-section" Type="http://schemas.openxmlformats.org/officeDocument/2006/relationships/hyperlink" TargetMode="External" Id="rId4"/><Relationship Target="http://www.w3.org/TR/components-intro/#custom-element-section" Type="http://schemas.openxmlformats.org/officeDocument/2006/relationships/hyperlink" TargetMode="External" Id="rId3"/><Relationship Target="http://www.w3.org/TR/components-intro/#decorator-section" Type="http://schemas.openxmlformats.org/officeDocument/2006/relationships/hyperlink" TargetMode="External" Id="rId6"/><Relationship Target="http://www.w3.org/TR/components-intro/#imports-section" Type="http://schemas.openxmlformats.org/officeDocument/2006/relationships/hyperlink" TargetMode="External" Id="rId5"/></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https://www.polymer-project.org/platform/custom-elements.html"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https://github.com/PolymerLabs"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http://www.polymer-project.org/tools/designer/"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http://www.google.com/design/spec/material-design/introduction.html" Type="http://schemas.openxmlformats.org/officeDocument/2006/relationships/hyperlink" TargetMode="External" Id="rId2"/><Relationship Target="../notesMasters/notesMaster1.xml" Type="http://schemas.openxmlformats.org/officeDocument/2006/relationships/notesMaster" Id="rId1"/><Relationship Target="http://www.google.com/design/spec/material-design/introduction.html" Type="http://schemas.openxmlformats.org/officeDocument/2006/relationships/hyperlink" TargetMode="External" Id="rId4"/><Relationship Target="https://static.googleusercontent.com/media/www.google.com/en/us/design/material-design.pdf" Type="http://schemas.openxmlformats.org/officeDocument/2006/relationships/hyperlink" TargetMode="External" Id="rId3"/></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http://www.w3.org/TR/components-intro/" Type="http://schemas.openxmlformats.org/officeDocument/2006/relationships/hyperlink" TargetMode="External" Id="rId2"/><Relationship Target="../notesMasters/notesMaster1.xml" Type="http://schemas.openxmlformats.org/officeDocument/2006/relationships/notesMaster" Id="rId1"/><Relationship Target="https://www.youtube.com/watch?v=1rz334A8U7o" Type="http://schemas.openxmlformats.org/officeDocument/2006/relationships/hyperlink" TargetMode="External" Id="rId4"/><Relationship Target="http://www.polymer-project.org/" Type="http://schemas.openxmlformats.org/officeDocument/2006/relationships/hyperlink" TargetMode="External" Id="rId3"/><Relationship Target="http://gruntjs.com/" Type="http://schemas.openxmlformats.org/officeDocument/2006/relationships/hyperlink" TargetMode="External" Id="rId9"/><Relationship Target="https://github.com/PolymerLabs/designer" Type="http://schemas.openxmlformats.org/officeDocument/2006/relationships/hyperlink" TargetMode="External" Id="rId6"/><Relationship Target="https://polymer.github.io/core-docs/" Type="http://schemas.openxmlformats.org/officeDocument/2006/relationships/hyperlink" TargetMode="External" Id="rId5"/><Relationship Target="http://bower.io/" Type="http://schemas.openxmlformats.org/officeDocument/2006/relationships/hyperlink" TargetMode="External" Id="rId8"/><Relationship Target="http://component.kitchen/" Type="http://schemas.openxmlformats.org/officeDocument/2006/relationships/hyperlink" TargetMode="External" Id="rId7"/></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http://google.com/design/spec" Type="http://schemas.openxmlformats.org/officeDocument/2006/relationships/hyperlink" TargetMode="External" Id="rId2"/><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 name="Shape 32"/>
        <p:cNvGrpSpPr/>
        <p:nvPr/>
      </p:nvGrpSpPr>
      <p:grpSpPr>
        <a:xfrm>
          <a:off y="0" x="0"/>
          <a:ext cy="0" cx="0"/>
          <a:chOff y="0" x="0"/>
          <a:chExt cy="0" cx="0"/>
        </a:xfrm>
      </p:grpSpPr>
      <p:sp>
        <p:nvSpPr>
          <p:cNvPr id="33" name="Shape 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4" name="Shape 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3" name="Shape 93"/>
        <p:cNvGrpSpPr/>
        <p:nvPr/>
      </p:nvGrpSpPr>
      <p:grpSpPr>
        <a:xfrm>
          <a:off y="0" x="0"/>
          <a:ext cy="0" cx="0"/>
          <a:chOff y="0" x="0"/>
          <a:chExt cy="0" cx="0"/>
        </a:xfrm>
      </p:grpSpPr>
      <p:sp>
        <p:nvSpPr>
          <p:cNvPr id="94" name="Shape 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5" name="Shape 9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indent="-342900" marL="457200">
              <a:spcBef>
                <a:spcPts val="600"/>
              </a:spcBef>
              <a:buClr>
                <a:schemeClr val="dk2"/>
              </a:buClr>
              <a:buSzPct val="100000"/>
              <a:buFont typeface="Arial"/>
              <a:buChar char="●"/>
            </a:pPr>
            <a:r>
              <a:rPr sz="1800" lang="en">
                <a:solidFill>
                  <a:schemeClr val="dk2"/>
                </a:solidFill>
              </a:rPr>
              <a:t>In Beta</a:t>
            </a:r>
          </a:p>
          <a:p>
            <a:pPr rtl="0" lvl="1" indent="-342900" marL="914400">
              <a:spcBef>
                <a:spcPts val="600"/>
              </a:spcBef>
              <a:buClr>
                <a:schemeClr val="dk2"/>
              </a:buClr>
              <a:buSzPct val="100000"/>
              <a:buFont typeface="Courier New"/>
              <a:buChar char="o"/>
            </a:pPr>
            <a:r>
              <a:rPr sz="1800" lang="en">
                <a:solidFill>
                  <a:schemeClr val="dk2"/>
                </a:solidFill>
              </a:rPr>
              <a:t>@@Developing web standards still@@</a:t>
            </a:r>
          </a:p>
          <a:p>
            <a:pPr rtl="0" lvl="0" indent="-342900" marL="457200">
              <a:spcBef>
                <a:spcPts val="600"/>
              </a:spcBef>
              <a:buClr>
                <a:schemeClr val="dk2"/>
              </a:buClr>
              <a:buSzPct val="100000"/>
              <a:buFont typeface="Arial"/>
              <a:buChar char="●"/>
            </a:pPr>
            <a:r>
              <a:rPr sz="1800" lang="en">
                <a:solidFill>
                  <a:schemeClr val="dk2"/>
                </a:solidFill>
              </a:rPr>
              <a:t>Works on latest 2 versions of</a:t>
            </a:r>
          </a:p>
          <a:p>
            <a:pPr rtl="0" lvl="1" indent="-342900" marL="914400">
              <a:spcBef>
                <a:spcPts val="480"/>
              </a:spcBef>
              <a:buClr>
                <a:schemeClr val="dk2"/>
              </a:buClr>
              <a:buSzPct val="100000"/>
              <a:buFont typeface="Courier New"/>
              <a:buChar char="o"/>
            </a:pPr>
            <a:r>
              <a:rPr sz="1800" lang="en">
                <a:solidFill>
                  <a:schemeClr val="dk2"/>
                </a:solidFill>
              </a:rPr>
              <a:t>Chrome</a:t>
            </a:r>
          </a:p>
          <a:p>
            <a:pPr rtl="0" lvl="1" indent="-342900" marL="914400">
              <a:spcBef>
                <a:spcPts val="480"/>
              </a:spcBef>
              <a:buClr>
                <a:schemeClr val="dk2"/>
              </a:buClr>
              <a:buSzPct val="100000"/>
              <a:buFont typeface="Courier New"/>
              <a:buChar char="o"/>
            </a:pPr>
            <a:r>
              <a:rPr sz="1800" lang="en">
                <a:solidFill>
                  <a:schemeClr val="dk2"/>
                </a:solidFill>
              </a:rPr>
              <a:t>Firefox</a:t>
            </a:r>
          </a:p>
          <a:p>
            <a:pPr rtl="0" lvl="1" indent="-342900" marL="914400">
              <a:spcBef>
                <a:spcPts val="480"/>
              </a:spcBef>
              <a:buClr>
                <a:schemeClr val="dk2"/>
              </a:buClr>
              <a:buSzPct val="100000"/>
              <a:buFont typeface="Courier New"/>
              <a:buChar char="o"/>
            </a:pPr>
            <a:r>
              <a:rPr sz="1800" lang="en">
                <a:solidFill>
                  <a:schemeClr val="dk2"/>
                </a:solidFill>
              </a:rPr>
              <a:t>IE</a:t>
            </a:r>
          </a:p>
          <a:p>
            <a:pPr rtl="0" lvl="1" indent="-342900" marL="914400">
              <a:spcBef>
                <a:spcPts val="480"/>
              </a:spcBef>
              <a:buClr>
                <a:schemeClr val="dk2"/>
              </a:buClr>
              <a:buSzPct val="100000"/>
              <a:buFont typeface="Courier New"/>
              <a:buChar char="o"/>
            </a:pPr>
            <a:r>
              <a:rPr sz="1800" lang="en">
                <a:solidFill>
                  <a:schemeClr val="dk2"/>
                </a:solidFill>
              </a:rPr>
              <a:t>Safari 2 </a:t>
            </a:r>
          </a:p>
          <a:p>
            <a:pPr rtl="0" lvl="0" indent="-342900" marL="457200">
              <a:spcBef>
                <a:spcPts val="600"/>
              </a:spcBef>
              <a:buClr>
                <a:schemeClr val="dk2"/>
              </a:buClr>
              <a:buSzPct val="100000"/>
              <a:buFont typeface="Arial"/>
              <a:buChar char="●"/>
            </a:pPr>
            <a:r>
              <a:rPr sz="1800" lang="en">
                <a:solidFill>
                  <a:schemeClr val="dk2"/>
                </a:solidFill>
              </a:rPr>
              <a:t>Compatibility filled in with something called polyfills</a:t>
            </a:r>
          </a:p>
          <a:p>
            <a:pPr>
              <a:spcBef>
                <a:spcPts val="0"/>
              </a:spcBef>
              <a:buNone/>
            </a:pPr>
            <a:r>
              <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9" name="Shape 99"/>
        <p:cNvGrpSpPr/>
        <p:nvPr/>
      </p:nvGrpSpPr>
      <p:grpSpPr>
        <a:xfrm>
          <a:off y="0" x="0"/>
          <a:ext cy="0" cx="0"/>
          <a:chOff y="0" x="0"/>
          <a:chExt cy="0" cx="0"/>
        </a:xfrm>
      </p:grpSpPr>
      <p:sp>
        <p:nvSpPr>
          <p:cNvPr id="100" name="Shape 1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1" name="Shape 10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sz="1400" lang="en" i="1">
                <a:solidFill>
                  <a:srgbClr val="444444"/>
                </a:solidFill>
                <a:latin typeface="Roboto"/>
                <a:ea typeface="Roboto"/>
                <a:cs typeface="Roboto"/>
                <a:sym typeface="Roboto"/>
              </a:rPr>
              <a:t>Think of web components like lego bricks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5" name="Shape 105"/>
        <p:cNvGrpSpPr/>
        <p:nvPr/>
      </p:nvGrpSpPr>
      <p:grpSpPr>
        <a:xfrm>
          <a:off y="0" x="0"/>
          <a:ext cy="0" cx="0"/>
          <a:chOff y="0" x="0"/>
          <a:chExt cy="0" cx="0"/>
        </a:xfrm>
      </p:grpSpPr>
      <p:sp>
        <p:nvSpPr>
          <p:cNvPr id="106" name="Shape 10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7" name="Shape 10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Native Browser Support looking pretty gross.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1" name="Shape 111"/>
        <p:cNvGrpSpPr/>
        <p:nvPr/>
      </p:nvGrpSpPr>
      <p:grpSpPr>
        <a:xfrm>
          <a:off y="0" x="0"/>
          <a:ext cy="0" cx="0"/>
          <a:chOff y="0" x="0"/>
          <a:chExt cy="0" cx="0"/>
        </a:xfrm>
      </p:grpSpPr>
      <p:sp>
        <p:nvSpPr>
          <p:cNvPr id="112" name="Shape 1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3" name="Shape 11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Was called platform.js, developed by the Polymer Team,</a:t>
            </a:r>
          </a:p>
          <a:p>
            <a:pPr rtl="0">
              <a:spcBef>
                <a:spcPts val="0"/>
              </a:spcBef>
              <a:buNone/>
            </a:pPr>
            <a:r>
              <a:t/>
            </a:r>
            <a:endParaRPr/>
          </a:p>
          <a:p>
            <a:pPr rtl="0">
              <a:spcBef>
                <a:spcPts val="0"/>
              </a:spcBef>
              <a:buNone/>
            </a:pPr>
            <a:r>
              <a:rPr lang="en"/>
              <a:t>opened up and put on webcomponents.org</a:t>
            </a:r>
          </a:p>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7" name="Shape 117"/>
        <p:cNvGrpSpPr/>
        <p:nvPr/>
      </p:nvGrpSpPr>
      <p:grpSpPr>
        <a:xfrm>
          <a:off y="0" x="0"/>
          <a:ext cy="0" cx="0"/>
          <a:chOff y="0" x="0"/>
          <a:chExt cy="0" cx="0"/>
        </a:xfrm>
      </p:grpSpPr>
      <p:sp>
        <p:nvSpPr>
          <p:cNvPr id="118" name="Shape 11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9" name="Shape 11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9" name="Shape 129"/>
        <p:cNvGrpSpPr/>
        <p:nvPr/>
      </p:nvGrpSpPr>
      <p:grpSpPr>
        <a:xfrm>
          <a:off y="0" x="0"/>
          <a:ext cy="0" cx="0"/>
          <a:chOff y="0" x="0"/>
          <a:chExt cy="0" cx="0"/>
        </a:xfrm>
      </p:grpSpPr>
      <p:sp>
        <p:nvSpPr>
          <p:cNvPr id="130" name="Shape 13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1" name="Shape 13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buClr>
                <a:schemeClr val="dk1"/>
              </a:buClr>
              <a:buSzPct val="61111"/>
              <a:buFont typeface="Arial"/>
              <a:buNone/>
            </a:pPr>
            <a:r>
              <a:rPr sz="1800" lang="en">
                <a:solidFill>
                  <a:schemeClr val="dk1"/>
                </a:solidFill>
              </a:rPr>
              <a:t>Polyfills are for</a:t>
            </a:r>
            <a:br>
              <a:rPr sz="1400" lang="en">
                <a:solidFill>
                  <a:schemeClr val="dk1"/>
                </a:solidFill>
              </a:rPr>
            </a:br>
            <a:r>
              <a:rPr sz="1400" lang="en">
                <a:solidFill>
                  <a:schemeClr val="dk1"/>
                </a:solidFill>
              </a:rPr>
              <a:t>Mutation Observers</a:t>
            </a:r>
          </a:p>
          <a:p>
            <a:pPr rtl="0" lvl="0">
              <a:lnSpc>
                <a:spcPct val="115000"/>
              </a:lnSpc>
              <a:spcBef>
                <a:spcPts val="0"/>
              </a:spcBef>
              <a:buClr>
                <a:schemeClr val="dk1"/>
              </a:buClr>
              <a:buSzPct val="78571"/>
              <a:buFont typeface="Arial"/>
              <a:buNone/>
            </a:pPr>
            <a:r>
              <a:rPr sz="1400" lang="en">
                <a:solidFill>
                  <a:schemeClr val="dk1"/>
                </a:solidFill>
              </a:rPr>
              <a:t>Pointer Events</a:t>
            </a:r>
          </a:p>
          <a:p>
            <a:pPr rtl="0" lvl="0">
              <a:lnSpc>
                <a:spcPct val="115000"/>
              </a:lnSpc>
              <a:spcBef>
                <a:spcPts val="0"/>
              </a:spcBef>
              <a:buClr>
                <a:schemeClr val="dk1"/>
              </a:buClr>
              <a:buSzPct val="78571"/>
              <a:buFont typeface="Arial"/>
              <a:buNone/>
            </a:pPr>
            <a:r>
              <a:rPr sz="1400" lang="en">
                <a:solidFill>
                  <a:schemeClr val="dk1"/>
                </a:solidFill>
              </a:rPr>
              <a:t>Shadow</a:t>
            </a:r>
          </a:p>
          <a:p>
            <a:pPr rtl="0" lvl="0">
              <a:lnSpc>
                <a:spcPct val="115000"/>
              </a:lnSpc>
              <a:spcBef>
                <a:spcPts val="0"/>
              </a:spcBef>
              <a:buClr>
                <a:schemeClr val="dk1"/>
              </a:buClr>
              <a:buSzPct val="78571"/>
              <a:buFont typeface="Arial"/>
              <a:buNone/>
            </a:pPr>
            <a:r>
              <a:rPr sz="1400" lang="en">
                <a:solidFill>
                  <a:schemeClr val="dk1"/>
                </a:solidFill>
              </a:rPr>
              <a:t>Custom Elements</a:t>
            </a:r>
          </a:p>
          <a:p>
            <a:pPr rtl="0" lvl="0">
              <a:lnSpc>
                <a:spcPct val="115000"/>
              </a:lnSpc>
              <a:spcBef>
                <a:spcPts val="0"/>
              </a:spcBef>
              <a:buClr>
                <a:schemeClr val="dk1"/>
              </a:buClr>
              <a:buSzPct val="78571"/>
              <a:buFont typeface="Arial"/>
              <a:buNone/>
            </a:pPr>
            <a:r>
              <a:rPr sz="1400" lang="en">
                <a:solidFill>
                  <a:schemeClr val="dk1"/>
                </a:solidFill>
              </a:rPr>
              <a:t>Html Imports</a:t>
            </a:r>
          </a:p>
          <a:p>
            <a:pPr rtl="0" lvl="0">
              <a:lnSpc>
                <a:spcPct val="115000"/>
              </a:lnSpc>
              <a:spcBef>
                <a:spcPts val="0"/>
              </a:spcBef>
              <a:buClr>
                <a:schemeClr val="dk1"/>
              </a:buClr>
              <a:buSzPct val="78571"/>
              <a:buFont typeface="Arial"/>
              <a:buNone/>
            </a:pPr>
            <a:r>
              <a:rPr sz="1400" lang="en">
                <a:solidFill>
                  <a:schemeClr val="dk1"/>
                </a:solidFill>
              </a:rPr>
              <a:t>MDV</a:t>
            </a:r>
          </a:p>
          <a:p>
            <a:pPr lvl="0">
              <a:lnSpc>
                <a:spcPct val="115000"/>
              </a:lnSpc>
              <a:spcBef>
                <a:spcPts val="0"/>
              </a:spcBef>
              <a:buClr>
                <a:schemeClr val="dk1"/>
              </a:buClr>
              <a:buSzPct val="78571"/>
              <a:buFont typeface="Arial"/>
              <a:buNone/>
            </a:pPr>
            <a:r>
              <a:rPr sz="1400" lang="en">
                <a:solidFill>
                  <a:schemeClr val="dk1"/>
                </a:solidFill>
              </a:rPr>
              <a:t>Web Animations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5" name="Shape 135"/>
        <p:cNvGrpSpPr/>
        <p:nvPr/>
      </p:nvGrpSpPr>
      <p:grpSpPr>
        <a:xfrm>
          <a:off y="0" x="0"/>
          <a:ext cy="0" cx="0"/>
          <a:chOff y="0" x="0"/>
          <a:chExt cy="0" cx="0"/>
        </a:xfrm>
      </p:grpSpPr>
      <p:sp>
        <p:nvSpPr>
          <p:cNvPr id="136" name="Shape 13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7" name="Shape 13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52727"/>
              </a:lnSpc>
              <a:spcBef>
                <a:spcPts val="0"/>
              </a:spcBef>
              <a:buClr>
                <a:schemeClr val="dk1"/>
              </a:buClr>
              <a:buFont typeface="Arial"/>
              <a:buNone/>
            </a:pPr>
            <a:r>
              <a:t/>
            </a:r>
            <a:endParaRPr sz="1400"/>
          </a:p>
          <a:p>
            <a:pPr rtl="0" lvl="0">
              <a:lnSpc>
                <a:spcPct val="152727"/>
              </a:lnSpc>
              <a:spcBef>
                <a:spcPts val="0"/>
              </a:spcBef>
              <a:buClr>
                <a:schemeClr val="dk1"/>
              </a:buClr>
              <a:buSzPct val="78571"/>
              <a:buFont typeface="Arial"/>
              <a:buNone/>
            </a:pPr>
            <a:r>
              <a:rPr sz="1400" lang="en"/>
              <a:t>http://www.w3.org/TR/components-intro/</a:t>
            </a:r>
            <a:br>
              <a:rPr sz="1400" lang="en"/>
            </a:br>
            <a:br>
              <a:rPr sz="1400" lang="en"/>
            </a:br>
            <a:r>
              <a:rPr sz="1400" lang="en">
                <a:solidFill>
                  <a:srgbClr val="660099"/>
                </a:solidFill>
                <a:hlinkClick r:id="rId2"/>
              </a:rPr>
              <a:t>Templates</a:t>
            </a:r>
            <a:r>
              <a:rPr sz="1400" lang="en">
                <a:solidFill>
                  <a:schemeClr val="dk1"/>
                </a:solidFill>
              </a:rPr>
              <a:t>, which define chunks of markup that are inert but can be activated for use later.</a:t>
            </a:r>
          </a:p>
          <a:p>
            <a:pPr rtl="0" lvl="0">
              <a:lnSpc>
                <a:spcPct val="152727"/>
              </a:lnSpc>
              <a:spcBef>
                <a:spcPts val="0"/>
              </a:spcBef>
              <a:buClr>
                <a:schemeClr val="dk1"/>
              </a:buClr>
              <a:buFont typeface="Arial"/>
              <a:buNone/>
            </a:pPr>
            <a:r>
              <a:t/>
            </a:r>
            <a:endParaRPr sz="1400">
              <a:solidFill>
                <a:schemeClr val="dk1"/>
              </a:solidFill>
            </a:endParaRPr>
          </a:p>
          <a:p>
            <a:pPr rtl="0" lvl="0">
              <a:lnSpc>
                <a:spcPct val="152727"/>
              </a:lnSpc>
              <a:spcBef>
                <a:spcPts val="0"/>
              </a:spcBef>
              <a:buClr>
                <a:schemeClr val="dk1"/>
              </a:buClr>
              <a:buSzPct val="78571"/>
              <a:buFont typeface="Arial"/>
              <a:buNone/>
            </a:pPr>
            <a:r>
              <a:rPr sz="1400" lang="en">
                <a:solidFill>
                  <a:srgbClr val="660099"/>
                </a:solidFill>
                <a:hlinkClick r:id="rId3"/>
              </a:rPr>
              <a:t>Custom Elements</a:t>
            </a:r>
            <a:r>
              <a:rPr sz="1400" lang="en">
                <a:solidFill>
                  <a:schemeClr val="dk1"/>
                </a:solidFill>
              </a:rPr>
              <a:t>, which let authors define their own elements, with new tag names and new script interfaces. also extend existing elements like button</a:t>
            </a:r>
          </a:p>
          <a:p>
            <a:pPr rtl="0" lvl="0">
              <a:lnSpc>
                <a:spcPct val="152727"/>
              </a:lnSpc>
              <a:spcBef>
                <a:spcPts val="0"/>
              </a:spcBef>
              <a:buClr>
                <a:schemeClr val="dk1"/>
              </a:buClr>
              <a:buSzPct val="78571"/>
              <a:buFont typeface="Arial"/>
              <a:buNone/>
            </a:pPr>
            <a:r>
              <a:rPr sz="1400" lang="en">
                <a:solidFill>
                  <a:srgbClr val="660099"/>
                </a:solidFill>
                <a:hlinkClick r:id="rId4"/>
              </a:rPr>
              <a:t>Shadow DOM</a:t>
            </a:r>
            <a:r>
              <a:rPr sz="1400" lang="en">
                <a:solidFill>
                  <a:schemeClr val="dk1"/>
                </a:solidFill>
              </a:rPr>
              <a:t>, which encapsulates a DOM subtree for more reliable composition of user interface elements.</a:t>
            </a:r>
          </a:p>
          <a:p>
            <a:pPr rtl="0" lvl="0">
              <a:lnSpc>
                <a:spcPct val="152727"/>
              </a:lnSpc>
              <a:spcBef>
                <a:spcPts val="0"/>
              </a:spcBef>
              <a:buClr>
                <a:schemeClr val="dk1"/>
              </a:buClr>
              <a:buSzPct val="78571"/>
              <a:buFont typeface="Arial"/>
              <a:buNone/>
            </a:pPr>
            <a:r>
              <a:rPr sz="1400" lang="en">
                <a:solidFill>
                  <a:srgbClr val="660099"/>
                </a:solidFill>
                <a:hlinkClick r:id="rId5"/>
              </a:rPr>
              <a:t>Imports</a:t>
            </a:r>
            <a:r>
              <a:rPr sz="1400" lang="en">
                <a:solidFill>
                  <a:schemeClr val="dk1"/>
                </a:solidFill>
              </a:rPr>
              <a:t>, which defines how templates, decorators and custom elements are packaged and loaded as a resource.</a:t>
            </a:r>
            <a:br>
              <a:rPr sz="1400" lang="en">
                <a:solidFill>
                  <a:schemeClr val="dk1"/>
                </a:solidFill>
              </a:rPr>
            </a:br>
            <a:br>
              <a:rPr sz="1400" lang="en">
                <a:solidFill>
                  <a:schemeClr val="dk1"/>
                </a:solidFill>
              </a:rPr>
            </a:br>
            <a:r>
              <a:rPr sz="1400" lang="en">
                <a:solidFill>
                  <a:schemeClr val="dk1"/>
                </a:solidFill>
              </a:rPr>
              <a:t>Dead on Arrival/ May not happen</a:t>
            </a:r>
            <a:br>
              <a:rPr sz="1400" lang="en">
                <a:solidFill>
                  <a:schemeClr val="dk1"/>
                </a:solidFill>
              </a:rPr>
            </a:br>
            <a:r>
              <a:rPr sz="1400" lang="en">
                <a:solidFill>
                  <a:srgbClr val="660099"/>
                </a:solidFill>
                <a:hlinkClick r:id="rId6"/>
              </a:rPr>
              <a:t>Decorators</a:t>
            </a:r>
            <a:r>
              <a:rPr sz="1400" lang="en">
                <a:solidFill>
                  <a:schemeClr val="dk1"/>
                </a:solidFill>
              </a:rPr>
              <a:t>, which apply templates based on CSS selectors to affect rich visual and behavioral changes to documents.</a:t>
            </a:r>
          </a:p>
          <a:p>
            <a:pPr>
              <a:spcBef>
                <a:spcPts val="0"/>
              </a:spcBef>
              <a:buNone/>
            </a:pPr>
            <a:r>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1" name="Shape 141"/>
        <p:cNvGrpSpPr/>
        <p:nvPr/>
      </p:nvGrpSpPr>
      <p:grpSpPr>
        <a:xfrm>
          <a:off y="0" x="0"/>
          <a:ext cy="0" cx="0"/>
          <a:chOff y="0" x="0"/>
          <a:chExt cy="0" cx="0"/>
        </a:xfrm>
      </p:grpSpPr>
      <p:sp>
        <p:nvSpPr>
          <p:cNvPr id="142" name="Shape 1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3" name="Shape 14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The polymer team is in a feedback loop with W3C, constantly tweaking and updating what the new standards should include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7" name="Shape 147"/>
        <p:cNvGrpSpPr/>
        <p:nvPr/>
      </p:nvGrpSpPr>
      <p:grpSpPr>
        <a:xfrm>
          <a:off y="0" x="0"/>
          <a:ext cy="0" cx="0"/>
          <a:chOff y="0" x="0"/>
          <a:chExt cy="0" cx="0"/>
        </a:xfrm>
      </p:grpSpPr>
      <p:sp>
        <p:nvSpPr>
          <p:cNvPr id="148" name="Shape 14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9" name="Shape 14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50000"/>
              </a:lnSpc>
              <a:spcBef>
                <a:spcPts val="0"/>
              </a:spcBef>
              <a:spcAft>
                <a:spcPts val="1100"/>
              </a:spcAft>
              <a:buClr>
                <a:schemeClr val="dk1"/>
              </a:buClr>
              <a:buSzPct val="78571"/>
              <a:buFont typeface="Arial"/>
              <a:buNone/>
            </a:pPr>
            <a:r>
              <a:rPr sz="1400" lang="en"/>
              <a:t>http://www.html5rocks.com/en/tutorials/webcomponents/shadowdom-201/</a:t>
            </a:r>
            <a:br>
              <a:rPr sz="1400" lang="en"/>
            </a:br>
            <a:br>
              <a:rPr sz="1400" lang="en"/>
            </a:br>
            <a:r>
              <a:rPr sz="1400" lang="en"/>
              <a:t>https://w3c.github.io/webcomponents/spec/shadow/</a:t>
            </a:r>
            <a:br>
              <a:rPr sz="1400" lang="en"/>
            </a:br>
            <a:br>
              <a:rPr sz="1400" lang="en"/>
            </a:br>
            <a:r>
              <a:rPr sz="1400" lang="en"/>
              <a:t>API</a:t>
            </a:r>
            <a:br>
              <a:rPr sz="1400" lang="en"/>
            </a:br>
            <a:r>
              <a:rPr sz="1400" lang="en"/>
              <a:t>Shadow DOM can be applied to an element by calling the createShadowRoot method</a:t>
            </a:r>
            <a:br>
              <a:rPr sz="1400" lang="en"/>
            </a:br>
            <a:br>
              <a:rPr sz="1400" lang="en"/>
            </a:br>
            <a:br>
              <a:rPr sz="1400" lang="en"/>
            </a:br>
            <a:br>
              <a:rPr sz="1400" lang="en"/>
            </a:br>
            <a:r>
              <a:rPr sz="1400" lang="en"/>
              <a:t>Yggdrasil </a:t>
            </a:r>
            <a:r>
              <a:rPr sz="1400" lang="en">
                <a:solidFill>
                  <a:srgbClr val="545454"/>
                </a:solidFill>
              </a:rPr>
              <a:t>immense tree that is central in Norse cosmology, in connection to which the nine worlds exist</a:t>
            </a:r>
            <a:br>
              <a:rPr sz="1400" lang="en">
                <a:solidFill>
                  <a:srgbClr val="545454"/>
                </a:solidFill>
              </a:rPr>
            </a:br>
            <a:br>
              <a:rPr sz="1400" lang="en">
                <a:solidFill>
                  <a:srgbClr val="545454"/>
                </a:solidFill>
              </a:rPr>
            </a:br>
            <a:r>
              <a:rPr sz="1400" lang="en">
                <a:solidFill>
                  <a:srgbClr val="545454"/>
                </a:solidFill>
              </a:rPr>
              <a:t>from Dmitry’s blog http://glazkov.com/2011/01/14/what-the-heck-is-shadow-dom/</a:t>
            </a:r>
            <a:br>
              <a:rPr sz="1400" lang="en">
                <a:solidFill>
                  <a:srgbClr val="545454"/>
                </a:solidFill>
              </a:rPr>
            </a:br>
            <a:r>
              <a:rPr sz="1400" lang="en">
                <a:solidFill>
                  <a:srgbClr val="222222"/>
                </a:solidFill>
              </a:rPr>
              <a:t>Shadow DOM refers to the ability of the browser to include a subtree of DOM elements into the rendering of a document, but not into the main document DOM tree. Consider a simple slider:</a:t>
            </a:r>
          </a:p>
          <a:p>
            <a:pPr rtl="0" lvl="0">
              <a:lnSpc>
                <a:spcPct val="115000"/>
              </a:lnSpc>
              <a:spcBef>
                <a:spcPts val="0"/>
              </a:spcBef>
              <a:buClr>
                <a:schemeClr val="dk1"/>
              </a:buClr>
              <a:buSzPct val="78571"/>
              <a:buFont typeface="Arial"/>
              <a:buNone/>
            </a:pPr>
            <a:r>
              <a:rPr sz="1400" lang="en">
                <a:solidFill>
                  <a:srgbClr val="222222"/>
                </a:solidFill>
              </a:rPr>
              <a:t>&lt;input id="foo" type="range"&gt;</a:t>
            </a:r>
            <a:br>
              <a:rPr sz="1400" lang="en">
                <a:solidFill>
                  <a:srgbClr val="222222"/>
                </a:solidFill>
              </a:rPr>
            </a:br>
            <a:r>
              <a:rPr sz="1400" lang="en">
                <a:solidFill>
                  <a:srgbClr val="222222"/>
                </a:solidFill>
              </a:rPr>
              <a:t> </a:t>
            </a:r>
            <a:br>
              <a:rPr sz="1400" lang="en">
                <a:solidFill>
                  <a:srgbClr val="222222"/>
                </a:solidFill>
              </a:rPr>
            </a:br>
          </a:p>
          <a:p>
            <a:pPr rtl="0" lvl="0">
              <a:lnSpc>
                <a:spcPct val="150000"/>
              </a:lnSpc>
              <a:spcBef>
                <a:spcPts val="0"/>
              </a:spcBef>
              <a:spcAft>
                <a:spcPts val="1100"/>
              </a:spcAft>
              <a:buClr>
                <a:schemeClr val="dk1"/>
              </a:buClr>
              <a:buSzPct val="78571"/>
              <a:buFont typeface="Arial"/>
              <a:buNone/>
            </a:pPr>
            <a:r>
              <a:rPr sz="1400" lang="en">
                <a:solidFill>
                  <a:srgbClr val="222222"/>
                </a:solidFill>
              </a:rPr>
              <a:t>Pop this code into any WebKit-powered browser, and it’ll appear like so:</a:t>
            </a:r>
          </a:p>
          <a:p>
            <a:pPr rtl="0" lvl="0">
              <a:lnSpc>
                <a:spcPct val="150000"/>
              </a:lnSpc>
              <a:spcBef>
                <a:spcPts val="0"/>
              </a:spcBef>
              <a:spcAft>
                <a:spcPts val="1100"/>
              </a:spcAft>
              <a:buClr>
                <a:schemeClr val="dk1"/>
              </a:buClr>
              <a:buSzPct val="78571"/>
              <a:buFont typeface="Arial"/>
              <a:buNone/>
            </a:pPr>
            <a:br>
              <a:rPr sz="1400" lang="en">
                <a:solidFill>
                  <a:srgbClr val="545454"/>
                </a:solidFill>
              </a:rPr>
            </a:br>
            <a:r>
              <a:rPr sz="1400" lang="en">
                <a:solidFill>
                  <a:srgbClr val="222222"/>
                </a:solidFill>
              </a:rPr>
              <a:t>Simple enough. There’s a slider track and there’s a thumb, which you can slide along the track.</a:t>
            </a:r>
          </a:p>
          <a:p>
            <a:pPr rtl="0" lvl="0">
              <a:lnSpc>
                <a:spcPct val="150000"/>
              </a:lnSpc>
              <a:spcBef>
                <a:spcPts val="0"/>
              </a:spcBef>
              <a:spcAft>
                <a:spcPts val="1100"/>
              </a:spcAft>
              <a:buClr>
                <a:schemeClr val="dk1"/>
              </a:buClr>
              <a:buSzPct val="78571"/>
              <a:buFont typeface="Arial"/>
              <a:buNone/>
            </a:pPr>
            <a:r>
              <a:rPr sz="1400" lang="en" i="1">
                <a:solidFill>
                  <a:srgbClr val="222222"/>
                </a:solidFill>
              </a:rPr>
              <a:t>Wait, what?</a:t>
            </a:r>
            <a:r>
              <a:rPr sz="1400" lang="en">
                <a:solidFill>
                  <a:srgbClr val="222222"/>
                </a:solidFill>
              </a:rPr>
              <a:t> There’s a separate movable element inside of the input element? How come I can’t see it from Javascript?</a:t>
            </a:r>
          </a:p>
          <a:p>
            <a:pPr rtl="0" lvl="0">
              <a:lnSpc>
                <a:spcPct val="115000"/>
              </a:lnSpc>
              <a:spcBef>
                <a:spcPts val="0"/>
              </a:spcBef>
              <a:buClr>
                <a:schemeClr val="dk1"/>
              </a:buClr>
              <a:buSzPct val="78571"/>
              <a:buFont typeface="Arial"/>
              <a:buNone/>
            </a:pPr>
            <a:r>
              <a:rPr sz="1400" lang="en">
                <a:solidFill>
                  <a:srgbClr val="222222"/>
                </a:solidFill>
              </a:rPr>
              <a:t>var slider = document.getElementsById("foo");</a:t>
            </a:r>
            <a:br>
              <a:rPr sz="1400" lang="en">
                <a:solidFill>
                  <a:srgbClr val="222222"/>
                </a:solidFill>
              </a:rPr>
            </a:br>
            <a:r>
              <a:rPr sz="1400" lang="en">
                <a:solidFill>
                  <a:srgbClr val="222222"/>
                </a:solidFill>
              </a:rPr>
              <a:t>console.log(slider.firstChild); // returns null</a:t>
            </a:r>
            <a:br>
              <a:rPr sz="1400" lang="en">
                <a:solidFill>
                  <a:srgbClr val="222222"/>
                </a:solidFill>
              </a:rPr>
            </a:br>
            <a:r>
              <a:rPr sz="1400" lang="en">
                <a:solidFill>
                  <a:srgbClr val="222222"/>
                </a:solidFill>
              </a:rPr>
              <a:t> </a:t>
            </a:r>
            <a:br>
              <a:rPr sz="1400" lang="en">
                <a:solidFill>
                  <a:srgbClr val="222222"/>
                </a:solidFill>
              </a:rPr>
            </a:br>
          </a:p>
          <a:p>
            <a:pPr rtl="0" lvl="0">
              <a:lnSpc>
                <a:spcPct val="150000"/>
              </a:lnSpc>
              <a:spcBef>
                <a:spcPts val="0"/>
              </a:spcBef>
              <a:spcAft>
                <a:spcPts val="1100"/>
              </a:spcAft>
              <a:buClr>
                <a:schemeClr val="dk1"/>
              </a:buClr>
              <a:buSzPct val="78571"/>
              <a:buFont typeface="Arial"/>
              <a:buNone/>
            </a:pPr>
            <a:r>
              <a:rPr sz="1400" lang="en">
                <a:solidFill>
                  <a:srgbClr val="222222"/>
                </a:solidFill>
              </a:rPr>
              <a:t>Is this some sort of magic?</a:t>
            </a:r>
          </a:p>
          <a:p>
            <a:pPr rtl="0" lvl="0">
              <a:lnSpc>
                <a:spcPct val="150000"/>
              </a:lnSpc>
              <a:spcBef>
                <a:spcPts val="0"/>
              </a:spcBef>
              <a:spcAft>
                <a:spcPts val="1100"/>
              </a:spcAft>
              <a:buClr>
                <a:schemeClr val="dk1"/>
              </a:buClr>
              <a:buSzPct val="78571"/>
              <a:buFont typeface="Arial"/>
              <a:buNone/>
            </a:pPr>
            <a:r>
              <a:rPr sz="1400" lang="en">
                <a:solidFill>
                  <a:srgbClr val="222222"/>
                </a:solidFill>
              </a:rPr>
              <a:t>No magic, my fair person of the Web. Just shadow DOM in action. You see, browser developers realized that coding the appearance and behavior of HTML elements completely by hand is a) hard and b) silly. So they sort of cheated.</a:t>
            </a:r>
          </a:p>
          <a:p>
            <a:pPr rtl="0" lvl="0">
              <a:lnSpc>
                <a:spcPct val="115000"/>
              </a:lnSpc>
              <a:spcBef>
                <a:spcPts val="0"/>
              </a:spcBef>
              <a:buClr>
                <a:schemeClr val="dk1"/>
              </a:buClr>
              <a:buFont typeface="Arial"/>
              <a:buNone/>
            </a:pPr>
            <a:r>
              <a:t/>
            </a:r>
            <a:endParaRPr sz="1400">
              <a:solidFill>
                <a:srgbClr val="222222"/>
              </a:solidFill>
            </a:endParaRPr>
          </a:p>
          <a:p>
            <a:pPr rtl="0" lvl="0">
              <a:spcBef>
                <a:spcPts val="0"/>
              </a:spcBef>
              <a:buNone/>
            </a:pPr>
            <a:r>
              <a:t/>
            </a:r>
            <a:endParaRPr sz="1400">
              <a:solidFill>
                <a:srgbClr val="545454"/>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3" name="Shape 153"/>
        <p:cNvGrpSpPr/>
        <p:nvPr/>
      </p:nvGrpSpPr>
      <p:grpSpPr>
        <a:xfrm>
          <a:off y="0" x="0"/>
          <a:ext cy="0" cx="0"/>
          <a:chOff y="0" x="0"/>
          <a:chExt cy="0" cx="0"/>
        </a:xfrm>
      </p:grpSpPr>
      <p:sp>
        <p:nvSpPr>
          <p:cNvPr id="154" name="Shape 15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5" name="Shape 15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Shadow dom keeps styles from “bleeding”, in case something has the same class name or id name.</a:t>
            </a:r>
            <a:br>
              <a:rPr lang="en"/>
            </a:br>
            <a:br>
              <a:rPr lang="en"/>
            </a:br>
            <a:r>
              <a:rPr lang="en"/>
              <a:t>the encapsulated content is separate from anything else in the rest of the document</a:t>
            </a:r>
          </a:p>
          <a:p>
            <a:pPr rtl="0">
              <a:spcBef>
                <a:spcPts val="0"/>
              </a:spcBef>
              <a:buNone/>
            </a:pPr>
            <a:r>
              <a:t/>
            </a:r>
            <a:endParaRPr/>
          </a:p>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 name="Shape 39"/>
        <p:cNvGrpSpPr/>
        <p:nvPr/>
      </p:nvGrpSpPr>
      <p:grpSpPr>
        <a:xfrm>
          <a:off y="0" x="0"/>
          <a:ext cy="0" cx="0"/>
          <a:chOff y="0" x="0"/>
          <a:chExt cy="0" cx="0"/>
        </a:xfrm>
      </p:grpSpPr>
      <p:sp>
        <p:nvSpPr>
          <p:cNvPr id="40" name="Shape 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1" name="Shape 4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8" name="Shape 158"/>
        <p:cNvGrpSpPr/>
        <p:nvPr/>
      </p:nvGrpSpPr>
      <p:grpSpPr>
        <a:xfrm>
          <a:off y="0" x="0"/>
          <a:ext cy="0" cx="0"/>
          <a:chOff y="0" x="0"/>
          <a:chExt cy="0" cx="0"/>
        </a:xfrm>
      </p:grpSpPr>
      <p:sp>
        <p:nvSpPr>
          <p:cNvPr id="159" name="Shape 1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0" name="Shape 1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4" name="Shape 164"/>
        <p:cNvGrpSpPr/>
        <p:nvPr/>
      </p:nvGrpSpPr>
      <p:grpSpPr>
        <a:xfrm>
          <a:off y="0" x="0"/>
          <a:ext cy="0" cx="0"/>
          <a:chOff y="0" x="0"/>
          <a:chExt cy="0" cx="0"/>
        </a:xfrm>
      </p:grpSpPr>
      <p:sp>
        <p:nvSpPr>
          <p:cNvPr id="165" name="Shape 16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6" name="Shape 16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0" name="Shape 170"/>
        <p:cNvGrpSpPr/>
        <p:nvPr/>
      </p:nvGrpSpPr>
      <p:grpSpPr>
        <a:xfrm>
          <a:off y="0" x="0"/>
          <a:ext cy="0" cx="0"/>
          <a:chOff y="0" x="0"/>
          <a:chExt cy="0" cx="0"/>
        </a:xfrm>
      </p:grpSpPr>
      <p:sp>
        <p:nvSpPr>
          <p:cNvPr id="171" name="Shape 1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2" name="Shape 17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6" name="Shape 176"/>
        <p:cNvGrpSpPr/>
        <p:nvPr/>
      </p:nvGrpSpPr>
      <p:grpSpPr>
        <a:xfrm>
          <a:off y="0" x="0"/>
          <a:ext cy="0" cx="0"/>
          <a:chOff y="0" x="0"/>
          <a:chExt cy="0" cx="0"/>
        </a:xfrm>
      </p:grpSpPr>
      <p:sp>
        <p:nvSpPr>
          <p:cNvPr id="177" name="Shape 17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8" name="Shape 17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2" name="Shape 182"/>
        <p:cNvGrpSpPr/>
        <p:nvPr/>
      </p:nvGrpSpPr>
      <p:grpSpPr>
        <a:xfrm>
          <a:off y="0" x="0"/>
          <a:ext cy="0" cx="0"/>
          <a:chOff y="0" x="0"/>
          <a:chExt cy="0" cx="0"/>
        </a:xfrm>
      </p:grpSpPr>
      <p:sp>
        <p:nvSpPr>
          <p:cNvPr id="183" name="Shape 18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4" name="Shape 18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indent="-317500" marL="457200">
              <a:spcBef>
                <a:spcPts val="0"/>
              </a:spcBef>
              <a:buClr>
                <a:srgbClr val="000000"/>
              </a:buClr>
              <a:buSzPct val="127272"/>
              <a:buFont typeface="Arial"/>
              <a:buChar char="●"/>
            </a:pPr>
            <a:r>
              <a:rPr lang="en"/>
              <a:t>Preferred Method for Event mapping</a:t>
            </a:r>
          </a:p>
          <a:p>
            <a:pPr rtl="0">
              <a:spcBef>
                <a:spcPts val="0"/>
              </a:spcBef>
              <a:buNone/>
            </a:pPr>
            <a:r>
              <a:rPr sz="1200" lang="en">
                <a:solidFill>
                  <a:srgbClr val="444444"/>
                </a:solidFill>
              </a:rPr>
              <a:t>At the heart of Polymer are </a:t>
            </a:r>
            <a:r>
              <a:rPr sz="1200" lang="en">
                <a:solidFill>
                  <a:srgbClr val="3367D6"/>
                </a:solidFill>
                <a:hlinkClick r:id="rId2"/>
              </a:rPr>
              <a:t>Custom Elements</a:t>
            </a:r>
            <a:r>
              <a:rPr sz="1200" lang="en">
                <a:solidFill>
                  <a:srgbClr val="444444"/>
                </a:solidFill>
              </a:rPr>
              <a:t>. Thus, it should be no surprise that defining a Polymer element is similar to the way you define a standard Custom Element. The major difference is that Polymer elements are created declaratively using </a:t>
            </a:r>
            <a:r>
              <a:rPr sz="1200" lang="en">
                <a:solidFill>
                  <a:srgbClr val="9F499B"/>
                </a:solidFill>
                <a:latin typeface="Consolas"/>
                <a:ea typeface="Consolas"/>
                <a:cs typeface="Consolas"/>
                <a:sym typeface="Consolas"/>
              </a:rPr>
              <a:t>&lt;polymer-element&gt;</a:t>
            </a:r>
          </a:p>
          <a:p>
            <a:pPr rtl="0">
              <a:spcBef>
                <a:spcPts val="0"/>
              </a:spcBef>
              <a:buNone/>
            </a:pPr>
            <a:r>
              <a:t/>
            </a:r>
            <a:endParaRPr sz="1200">
              <a:solidFill>
                <a:srgbClr val="9F499B"/>
              </a:solidFill>
              <a:latin typeface="Consolas"/>
              <a:ea typeface="Consolas"/>
              <a:cs typeface="Consolas"/>
              <a:sym typeface="Consolas"/>
            </a:endParaRPr>
          </a:p>
          <a:p>
            <a:pPr rtl="0" lvl="0" indent="-304800" marL="457200">
              <a:spcBef>
                <a:spcPts val="0"/>
              </a:spcBef>
              <a:buClr>
                <a:srgbClr val="000000"/>
              </a:buClr>
              <a:buSzPct val="100000"/>
              <a:buFont typeface="Consolas"/>
              <a:buChar char="●"/>
            </a:pPr>
            <a:r>
              <a:rPr sz="1200" lang="en">
                <a:latin typeface="Consolas"/>
                <a:ea typeface="Consolas"/>
                <a:cs typeface="Consolas"/>
                <a:sym typeface="Consolas"/>
              </a:rPr>
              <a:t>Declarative event mapping happens in your markup (HTML5)</a:t>
            </a:r>
          </a:p>
          <a:p>
            <a:pPr rtl="0">
              <a:spcBef>
                <a:spcPts val="0"/>
              </a:spcBef>
              <a:buNone/>
            </a:pPr>
            <a:r>
              <a:t/>
            </a:r>
            <a:endParaRPr sz="1200">
              <a:latin typeface="Consolas"/>
              <a:ea typeface="Consolas"/>
              <a:cs typeface="Consolas"/>
              <a:sym typeface="Consolas"/>
            </a:endParaRPr>
          </a:p>
          <a:p>
            <a:pPr lvl="0">
              <a:spcBef>
                <a:spcPts val="0"/>
              </a:spcBef>
              <a:buNone/>
            </a:pPr>
            <a:r>
              <a:rPr sz="1200" lang="en">
                <a:latin typeface="Consolas"/>
                <a:ea typeface="Consolas"/>
                <a:cs typeface="Consolas"/>
                <a:sym typeface="Consolas"/>
              </a:rPr>
              <a:t>Useful for when you are dealing with legacy code that you can touch and you need to do work on a website anyway.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8" name="Shape 188"/>
        <p:cNvGrpSpPr/>
        <p:nvPr/>
      </p:nvGrpSpPr>
      <p:grpSpPr>
        <a:xfrm>
          <a:off y="0" x="0"/>
          <a:ext cy="0" cx="0"/>
          <a:chOff y="0" x="0"/>
          <a:chExt cy="0" cx="0"/>
        </a:xfrm>
      </p:grpSpPr>
      <p:sp>
        <p:nvSpPr>
          <p:cNvPr id="189" name="Shape 18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90" name="Shape 19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52727"/>
              </a:lnSpc>
              <a:spcBef>
                <a:spcPts val="0"/>
              </a:spcBef>
              <a:buClr>
                <a:schemeClr val="dk1"/>
              </a:buClr>
              <a:buSzPct val="78571"/>
              <a:buFont typeface="Arial"/>
              <a:buNone/>
            </a:pPr>
            <a:r>
              <a:rPr sz="1400" lang="en"/>
              <a:t>https://w3c.github.io/webcomponents/spec/custom/</a:t>
            </a:r>
            <a:br>
              <a:rPr sz="1400" lang="en"/>
            </a:br>
            <a:r>
              <a:rPr sz="1400" lang="en"/>
              <a:t>5.1 definitng a custom element http://www.w3.org/TR/components-intro/</a:t>
            </a:r>
            <a:br>
              <a:rPr sz="1400" lang="en"/>
            </a:br>
            <a:br>
              <a:rPr sz="1400" lang="en"/>
            </a:br>
            <a:r>
              <a:rPr sz="1400" lang="en"/>
              <a:t>“</a:t>
            </a:r>
            <a:r>
              <a:rPr sz="1400" lang="en">
                <a:solidFill>
                  <a:schemeClr val="dk1"/>
                </a:solidFill>
              </a:rPr>
              <a:t>The </a:t>
            </a:r>
            <a:r>
              <a:rPr sz="1400" lang="en">
                <a:solidFill>
                  <a:schemeClr val="dk1"/>
                </a:solidFill>
                <a:latin typeface="Verdana"/>
                <a:ea typeface="Verdana"/>
                <a:cs typeface="Verdana"/>
                <a:sym typeface="Verdana"/>
              </a:rPr>
              <a:t>extends</a:t>
            </a:r>
            <a:r>
              <a:rPr sz="1400" lang="en">
                <a:solidFill>
                  <a:schemeClr val="dk1"/>
                </a:solidFill>
              </a:rPr>
              <a:t> attribute specifies the tag name of the kind of element this element is an extension of. Instances of the custom element will have the tag name specified here.</a:t>
            </a:r>
          </a:p>
          <a:p>
            <a:pPr rtl="0" lvl="0">
              <a:lnSpc>
                <a:spcPct val="152727"/>
              </a:lnSpc>
              <a:spcBef>
                <a:spcPts val="0"/>
              </a:spcBef>
              <a:buNone/>
            </a:pPr>
            <a:r>
              <a:rPr sz="1400" lang="en">
                <a:solidFill>
                  <a:schemeClr val="dk1"/>
                </a:solidFill>
              </a:rPr>
              <a:t>The </a:t>
            </a:r>
            <a:r>
              <a:rPr sz="1400" lang="en">
                <a:solidFill>
                  <a:schemeClr val="dk1"/>
                </a:solidFill>
                <a:latin typeface="Verdana"/>
                <a:ea typeface="Verdana"/>
                <a:cs typeface="Verdana"/>
                <a:sym typeface="Verdana"/>
              </a:rPr>
              <a:t>name</a:t>
            </a:r>
            <a:r>
              <a:rPr sz="1400" lang="en">
                <a:solidFill>
                  <a:schemeClr val="dk1"/>
                </a:solidFill>
              </a:rPr>
              <a:t> attribute specifies the name of the custom element, by which it will be referred to in markup. These names must include a hyphen.”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4" name="Shape 194"/>
        <p:cNvGrpSpPr/>
        <p:nvPr/>
      </p:nvGrpSpPr>
      <p:grpSpPr>
        <a:xfrm>
          <a:off y="0" x="0"/>
          <a:ext cy="0" cx="0"/>
          <a:chOff y="0" x="0"/>
          <a:chExt cy="0" cx="0"/>
        </a:xfrm>
      </p:grpSpPr>
      <p:sp>
        <p:nvSpPr>
          <p:cNvPr id="195" name="Shape 19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96" name="Shape 19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sz="1400" lang="en"/>
              <a:t>code from http://www.w3.org/TR/components-intro/#template-section</a:t>
            </a:r>
            <a:br>
              <a:rPr sz="1400" lang="en"/>
            </a:br>
            <a:r>
              <a:rPr sz="1400" lang="en"/>
              <a:t>“Contains markup intended to be used later”</a:t>
            </a:r>
            <a:br>
              <a:rPr sz="1400" lang="en"/>
            </a:br>
            <a:r>
              <a:rPr sz="1400" lang="en"/>
              <a:t>“The content of the &lt;template&gt; element is parsed by the parser, but is inert: scripts aren’t processed, images aren’t downloaded, and so on”. the &lt;template element&gt; is not rendered.</a:t>
            </a:r>
            <a:br>
              <a:rPr sz="1400" lang="en"/>
            </a:br>
            <a:br>
              <a:rPr sz="1400" lang="en"/>
            </a:br>
            <a:r>
              <a:rPr sz="1400" lang="en"/>
              <a:t>“</a:t>
            </a:r>
            <a:r>
              <a:rPr sz="1400" lang="en">
                <a:solidFill>
                  <a:schemeClr val="dk1"/>
                </a:solidFill>
              </a:rPr>
              <a:t>The </a:t>
            </a:r>
            <a:r>
              <a:rPr sz="1400" lang="en">
                <a:solidFill>
                  <a:schemeClr val="dk1"/>
                </a:solidFill>
                <a:latin typeface="Verdana"/>
                <a:ea typeface="Verdana"/>
                <a:cs typeface="Verdana"/>
                <a:sym typeface="Verdana"/>
              </a:rPr>
              <a:t>&lt;template&gt;</a:t>
            </a:r>
            <a:r>
              <a:rPr sz="1400" lang="en">
                <a:solidFill>
                  <a:schemeClr val="dk1"/>
                </a:solidFill>
              </a:rPr>
              <a:t> element has property called </a:t>
            </a:r>
            <a:r>
              <a:rPr sz="1400" lang="en">
                <a:solidFill>
                  <a:schemeClr val="dk1"/>
                </a:solidFill>
                <a:latin typeface="Verdana"/>
                <a:ea typeface="Verdana"/>
                <a:cs typeface="Verdana"/>
                <a:sym typeface="Verdana"/>
              </a:rPr>
              <a:t>content</a:t>
            </a:r>
            <a:r>
              <a:rPr sz="1400" lang="en">
                <a:solidFill>
                  <a:schemeClr val="dk1"/>
                </a:solidFill>
              </a:rPr>
              <a:t> which holds the content of the template in a document fragment.”</a:t>
            </a:r>
            <a:br>
              <a:rPr sz="1400" lang="en">
                <a:solidFill>
                  <a:schemeClr val="dk1"/>
                </a:solidFill>
              </a:rPr>
            </a:br>
            <a:r>
              <a:rPr sz="1400" lang="en">
                <a:solidFill>
                  <a:schemeClr val="dk1"/>
                </a:solidFill>
              </a:rPr>
              <a:t>The code inside the template is inert until it is needed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0" name="Shape 200"/>
        <p:cNvGrpSpPr/>
        <p:nvPr/>
      </p:nvGrpSpPr>
      <p:grpSpPr>
        <a:xfrm>
          <a:off y="0" x="0"/>
          <a:ext cy="0" cx="0"/>
          <a:chOff y="0" x="0"/>
          <a:chExt cy="0" cx="0"/>
        </a:xfrm>
      </p:grpSpPr>
      <p:sp>
        <p:nvSpPr>
          <p:cNvPr id="201" name="Shape 2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2" name="Shape 20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sz="1800" lang="en"/>
              <a:t>like &lt;link rel=”style” type =”text/css” href=”theme.css”&gt;</a:t>
            </a:r>
            <a:br>
              <a:rPr sz="1800" lang="en"/>
            </a:br>
            <a:br>
              <a:rPr sz="1800" lang="en"/>
            </a:br>
            <a:r>
              <a:rPr sz="1800" lang="en"/>
              <a:t>import is a link type </a:t>
            </a:r>
            <a:br>
              <a:rPr sz="1800" lang="en"/>
            </a:br>
            <a:br>
              <a:rPr sz="1800" lang="en"/>
            </a:br>
            <a:r>
              <a:rPr sz="1800" lang="en"/>
              <a:t>sneak peak at bower which is used to install dependencies (and dependencies of dependencies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6" name="Shape 206"/>
        <p:cNvGrpSpPr/>
        <p:nvPr/>
      </p:nvGrpSpPr>
      <p:grpSpPr>
        <a:xfrm>
          <a:off y="0" x="0"/>
          <a:ext cy="0" cx="0"/>
          <a:chOff y="0" x="0"/>
          <a:chExt cy="0" cx="0"/>
        </a:xfrm>
      </p:grpSpPr>
      <p:sp>
        <p:nvSpPr>
          <p:cNvPr id="207" name="Shape 20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8" name="Shape 20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sz="1800" lang="en"/>
              <a:t>not exactly a web component but important to functionality</a:t>
            </a:r>
            <a:br>
              <a:rPr sz="1800" lang="en"/>
            </a:br>
            <a:r>
              <a:rPr sz="1800" lang="en"/>
              <a:t>http://www.polymer-project.org/docs/polymer/databinding.html</a:t>
            </a:r>
            <a:br>
              <a:rPr sz="1800" lang="en"/>
            </a:br>
            <a:br>
              <a:rPr sz="1800" lang="en"/>
            </a:br>
            <a:r>
              <a:rPr sz="1800" lang="en"/>
              <a:t>“</a:t>
            </a:r>
            <a:r>
              <a:rPr sz="1800" lang="en">
                <a:solidFill>
                  <a:srgbClr val="444444"/>
                </a:solidFill>
              </a:rPr>
              <a:t>For Polymer elements, the model is always the element itself.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4" name="Shape 214"/>
        <p:cNvGrpSpPr/>
        <p:nvPr/>
      </p:nvGrpSpPr>
      <p:grpSpPr>
        <a:xfrm>
          <a:off y="0" x="0"/>
          <a:ext cy="0" cx="0"/>
          <a:chOff y="0" x="0"/>
          <a:chExt cy="0" cx="0"/>
        </a:xfrm>
      </p:grpSpPr>
      <p:sp>
        <p:nvSpPr>
          <p:cNvPr id="215" name="Shape 21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16" name="Shape 21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sz="1200" lang="en">
                <a:solidFill>
                  <a:srgbClr val="444444"/>
                </a:solidFill>
              </a:rPr>
              <a:t>MODEL DRIVEN VIEWS</a:t>
            </a:r>
          </a:p>
          <a:p>
            <a:pPr rtl="0">
              <a:spcBef>
                <a:spcPts val="0"/>
              </a:spcBef>
              <a:buNone/>
            </a:pPr>
            <a:r>
              <a:t/>
            </a:r>
            <a:endParaRPr sz="1200">
              <a:solidFill>
                <a:srgbClr val="444444"/>
              </a:solidFill>
            </a:endParaRPr>
          </a:p>
          <a:p>
            <a:pPr rtl="0">
              <a:spcBef>
                <a:spcPts val="0"/>
              </a:spcBef>
              <a:buNone/>
            </a:pPr>
            <a:r>
              <a:rPr sz="1200" lang="en">
                <a:solidFill>
                  <a:srgbClr val="444444"/>
                </a:solidFill>
              </a:rPr>
              <a:t>For Polymer elements, the model is always the element itself. For example, consider a simple element:</a:t>
            </a:r>
          </a:p>
          <a:p>
            <a:pPr rtl="0">
              <a:spcBef>
                <a:spcPts val="0"/>
              </a:spcBef>
              <a:buNone/>
            </a:pPr>
            <a:r>
              <a:t/>
            </a:r>
            <a:endParaRPr sz="1200">
              <a:solidFill>
                <a:srgbClr val="444444"/>
              </a:solidFill>
            </a:endParaRPr>
          </a:p>
          <a:p>
            <a:pPr rtl="0">
              <a:spcBef>
                <a:spcPts val="0"/>
              </a:spcBef>
              <a:buNone/>
            </a:pPr>
            <a:r>
              <a:rPr sz="1200" lang="en">
                <a:solidFill>
                  <a:srgbClr val="444444"/>
                </a:solidFill>
              </a:rPr>
              <a:t>Polymer supports two-way data binding. Data binding extends HTML and the DOM APIs to support a sensible separation between the UI (DOM) of an application and its underlying data (model). Updates to the model are reflected in the DOM and user input into the DOM is immediately assigned to the model.</a:t>
            </a:r>
          </a:p>
          <a:p>
            <a:pPr rtl="0">
              <a:spcBef>
                <a:spcPts val="0"/>
              </a:spcBef>
              <a:buNone/>
            </a:pPr>
            <a:r>
              <a:t/>
            </a:r>
            <a:endParaRPr sz="1200">
              <a:solidFill>
                <a:srgbClr val="444444"/>
              </a:solidFill>
            </a:endParaRPr>
          </a:p>
          <a:p>
            <a:pPr rtl="0">
              <a:spcBef>
                <a:spcPts val="0"/>
              </a:spcBef>
              <a:buNone/>
            </a:pPr>
            <a:r>
              <a:rPr sz="1200" lang="en">
                <a:solidFill>
                  <a:srgbClr val="444444"/>
                </a:solidFill>
              </a:rPr>
              <a:t>The example on the right is how you can update the owner of the ‘name-tag’ object. This will be reflected in view.</a:t>
            </a:r>
          </a:p>
          <a:p>
            <a:pPr>
              <a:spcBef>
                <a:spcPts val="0"/>
              </a:spcBef>
              <a:buNone/>
            </a:pPr>
            <a:r>
              <a:t/>
            </a:r>
            <a:endParaRPr sz="1200">
              <a:solidFill>
                <a:srgbClr val="444444"/>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 name="Shape 50"/>
        <p:cNvGrpSpPr/>
        <p:nvPr/>
      </p:nvGrpSpPr>
      <p:grpSpPr>
        <a:xfrm>
          <a:off y="0" x="0"/>
          <a:ext cy="0" cx="0"/>
          <a:chOff y="0" x="0"/>
          <a:chExt cy="0" cx="0"/>
        </a:xfrm>
      </p:grpSpPr>
      <p:sp>
        <p:nvSpPr>
          <p:cNvPr id="51" name="Shape 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2" name="Shape 5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Hat Dance time!</a:t>
            </a:r>
            <a:br>
              <a:rPr lang="en"/>
            </a:br>
            <a:r>
              <a:rPr lang="en"/>
              <a:t>meetup.com/gdg-atlanta</a:t>
            </a:r>
          </a:p>
          <a:p>
            <a:pPr rtl="0">
              <a:spcBef>
                <a:spcPts val="0"/>
              </a:spcBef>
              <a:buNone/>
            </a:pPr>
            <a:r>
              <a:rPr lang="en"/>
              <a:t>wiki.freesideatlanta.org</a:t>
            </a:r>
          </a:p>
          <a:p>
            <a:pPr>
              <a:spcBef>
                <a:spcPts val="0"/>
              </a:spcBef>
              <a:buNone/>
            </a:pPr>
            <a:r>
              <a:rPr lang="en"/>
              <a:t>adp.com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0" name="Shape 220"/>
        <p:cNvGrpSpPr/>
        <p:nvPr/>
      </p:nvGrpSpPr>
      <p:grpSpPr>
        <a:xfrm>
          <a:off y="0" x="0"/>
          <a:ext cy="0" cx="0"/>
          <a:chOff y="0" x="0"/>
          <a:chExt cy="0" cx="0"/>
        </a:xfrm>
      </p:grpSpPr>
      <p:sp>
        <p:nvSpPr>
          <p:cNvPr id="221" name="Shape 22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22" name="Shape 22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u="sng" sz="1400" lang="en">
                <a:solidFill>
                  <a:schemeClr val="hlink"/>
                </a:solidFill>
                <a:hlinkClick r:id="rId2"/>
              </a:rPr>
              <a:t>https://github.com/PolymerLabs</a:t>
            </a:r>
            <a:br>
              <a:rPr sz="1400" lang="en"/>
            </a:br>
            <a:br>
              <a:rPr sz="1400" lang="en"/>
            </a:br>
            <a:r>
              <a:rPr sz="1400" lang="en"/>
              <a:t>http://www.polymer-project.org/docs/polymer/polymer.html</a:t>
            </a:r>
            <a:br>
              <a:rPr sz="1400" lang="en"/>
            </a:br>
            <a:br>
              <a:rPr sz="1400" lang="en"/>
            </a:br>
            <a:r>
              <a:rPr sz="1400" lang="en"/>
              <a:t>In this way Polymer is like an exploration. The Polymer team is actively defining the W3C standards for web components and is continuously engaged in discussions with developers and the standards bodies to figure out what makes sense for web components.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6" name="Shape 226"/>
        <p:cNvGrpSpPr/>
        <p:nvPr/>
      </p:nvGrpSpPr>
      <p:grpSpPr>
        <a:xfrm>
          <a:off y="0" x="0"/>
          <a:ext cy="0" cx="0"/>
          <a:chOff y="0" x="0"/>
          <a:chExt cy="0" cx="0"/>
        </a:xfrm>
      </p:grpSpPr>
      <p:sp>
        <p:nvSpPr>
          <p:cNvPr id="227" name="Shape 22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28" name="Shape 22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4" name="Shape 234"/>
        <p:cNvGrpSpPr/>
        <p:nvPr/>
      </p:nvGrpSpPr>
      <p:grpSpPr>
        <a:xfrm>
          <a:off y="0" x="0"/>
          <a:ext cy="0" cx="0"/>
          <a:chOff y="0" x="0"/>
          <a:chExt cy="0" cx="0"/>
        </a:xfrm>
      </p:grpSpPr>
      <p:sp>
        <p:nvSpPr>
          <p:cNvPr id="235" name="Shape 23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36" name="Shape 23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On the left is the body of a production app without sugaring syntax (div Soup)</a:t>
            </a:r>
          </a:p>
          <a:p>
            <a:pPr rtl="0">
              <a:spcBef>
                <a:spcPts val="0"/>
              </a:spcBef>
              <a:buNone/>
            </a:pPr>
            <a:r>
              <a:t/>
            </a:r>
            <a:endParaRPr/>
          </a:p>
          <a:p>
            <a:pPr rtl="0">
              <a:spcBef>
                <a:spcPts val="0"/>
              </a:spcBef>
              <a:buNone/>
            </a:pPr>
            <a:r>
              <a:rPr lang="en"/>
              <a:t>On the right is the sugared syntax that you use to declare a google maps element</a:t>
            </a:r>
          </a:p>
          <a:p>
            <a:pPr rtl="0">
              <a:spcBef>
                <a:spcPts val="0"/>
              </a:spcBef>
              <a:buNone/>
            </a:pPr>
            <a:r>
              <a:t/>
            </a:r>
            <a:endParaRPr/>
          </a:p>
          <a:p>
            <a:pPr>
              <a:spcBef>
                <a:spcPts val="0"/>
              </a:spcBef>
              <a:buNone/>
            </a:pPr>
            <a:r>
              <a:rPr lang="en"/>
              <a:t>Sugaring Syntax means it is intended to make code more “palatable” for human users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0" name="Shape 240"/>
        <p:cNvGrpSpPr/>
        <p:nvPr/>
      </p:nvGrpSpPr>
      <p:grpSpPr>
        <a:xfrm>
          <a:off y="0" x="0"/>
          <a:ext cy="0" cx="0"/>
          <a:chOff y="0" x="0"/>
          <a:chExt cy="0" cx="0"/>
        </a:xfrm>
      </p:grpSpPr>
      <p:sp>
        <p:nvSpPr>
          <p:cNvPr id="241" name="Shape 24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42" name="Shape 24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sz="1800" lang="en"/>
              <a:t>Imports below metatags</a:t>
            </a:r>
            <a:br>
              <a:rPr sz="1800" lang="en"/>
            </a:br>
            <a:br>
              <a:rPr sz="1800" lang="en"/>
            </a:br>
            <a:r>
              <a:rPr sz="1800" lang="en"/>
              <a:t>&lt;meta charset= “utf-8”&gt;</a:t>
            </a:r>
            <a:br>
              <a:rPr sz="1800" lang="en"/>
            </a:br>
            <a:r>
              <a:rPr sz="1800" lang="en"/>
              <a:t>&lt;meta http-equiv=”X-UA-Compatible” content=”IE-edge, chrome=1”&gt;</a:t>
            </a:r>
          </a:p>
          <a:p>
            <a:pPr rtl="0" lvl="0">
              <a:spcBef>
                <a:spcPts val="0"/>
              </a:spcBef>
              <a:buNone/>
            </a:pPr>
            <a:r>
              <a:t/>
            </a:r>
            <a:endParaRPr sz="1800"/>
          </a:p>
          <a:p>
            <a:pPr>
              <a:spcBef>
                <a:spcPts val="0"/>
              </a:spcBef>
              <a:buNone/>
            </a:pPr>
            <a:r>
              <a:rPr sz="1800" lang="en"/>
              <a:t>notice the import link tag?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6" name="Shape 246"/>
        <p:cNvGrpSpPr/>
        <p:nvPr/>
      </p:nvGrpSpPr>
      <p:grpSpPr>
        <a:xfrm>
          <a:off y="0" x="0"/>
          <a:ext cy="0" cx="0"/>
          <a:chOff y="0" x="0"/>
          <a:chExt cy="0" cx="0"/>
        </a:xfrm>
      </p:grpSpPr>
      <p:sp>
        <p:nvSpPr>
          <p:cNvPr id="247" name="Shape 2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48" name="Shape 24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sz="1800" lang="en"/>
              <a:t>Goes inside the &lt;body&gt;&lt;/body&gt;</a:t>
            </a:r>
            <a:br>
              <a:rPr sz="1800" lang="en"/>
            </a:br>
            <a:br>
              <a:rPr sz="1800" lang="en"/>
            </a:br>
            <a:r>
              <a:rPr sz="1800" lang="en"/>
              <a:t>This is the basic file structure for polymer custom elements, the script would go outside of the template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2" name="Shape 252"/>
        <p:cNvGrpSpPr/>
        <p:nvPr/>
      </p:nvGrpSpPr>
      <p:grpSpPr>
        <a:xfrm>
          <a:off y="0" x="0"/>
          <a:ext cy="0" cx="0"/>
          <a:chOff y="0" x="0"/>
          <a:chExt cy="0" cx="0"/>
        </a:xfrm>
      </p:grpSpPr>
      <p:sp>
        <p:nvSpPr>
          <p:cNvPr id="253" name="Shape 25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54" name="Shape 25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Quiz Questions!</a:t>
            </a:r>
            <a:br>
              <a:rPr lang="en"/>
            </a:br>
          </a:p>
          <a:p>
            <a:pPr rtl="0">
              <a:spcBef>
                <a:spcPts val="0"/>
              </a:spcBef>
              <a:buNone/>
            </a:pPr>
            <a:r>
              <a:rPr lang="en"/>
              <a:t>First one to answer wins</a:t>
            </a:r>
          </a:p>
          <a:p>
            <a:pPr rtl="0">
              <a:spcBef>
                <a:spcPts val="0"/>
              </a:spcBef>
              <a:buNone/>
            </a:pPr>
            <a:br>
              <a:rPr lang="en"/>
            </a:br>
            <a:r>
              <a:rPr lang="en"/>
              <a:t>1. What are the three stages in Linus’s Law?</a:t>
            </a:r>
          </a:p>
          <a:p>
            <a:pPr rtl="0" indent="457200">
              <a:spcBef>
                <a:spcPts val="0"/>
              </a:spcBef>
              <a:buNone/>
            </a:pPr>
            <a:r>
              <a:rPr lang="en"/>
              <a:t>Survival</a:t>
            </a:r>
          </a:p>
          <a:p>
            <a:pPr rtl="0" indent="457200">
              <a:spcBef>
                <a:spcPts val="0"/>
              </a:spcBef>
              <a:buNone/>
            </a:pPr>
            <a:r>
              <a:rPr lang="en"/>
              <a:t>Social Order</a:t>
            </a:r>
          </a:p>
          <a:p>
            <a:pPr rtl="0" indent="457200">
              <a:spcBef>
                <a:spcPts val="0"/>
              </a:spcBef>
              <a:buNone/>
            </a:pPr>
            <a:r>
              <a:rPr lang="en"/>
              <a:t>Entertainment</a:t>
            </a:r>
          </a:p>
          <a:p>
            <a:pPr rtl="0" indent="457200">
              <a:spcBef>
                <a:spcPts val="0"/>
              </a:spcBef>
              <a:buNone/>
            </a:pPr>
            <a:r>
              <a:t/>
            </a:r>
            <a:endParaRPr/>
          </a:p>
          <a:p>
            <a:pPr rtl="0" lvl="0">
              <a:spcBef>
                <a:spcPts val="0"/>
              </a:spcBef>
              <a:buClr>
                <a:schemeClr val="dk1"/>
              </a:buClr>
              <a:buSzPct val="100000"/>
              <a:buFont typeface="Arial"/>
              <a:buNone/>
            </a:pPr>
            <a:r>
              <a:rPr lang="en">
                <a:solidFill>
                  <a:schemeClr val="dk1"/>
                </a:solidFill>
              </a:rPr>
              <a:t>2. What do you do for fun? (Matter of Opinion)</a:t>
            </a:r>
          </a:p>
          <a:p>
            <a:pPr rtl="0" lvl="0">
              <a:spcBef>
                <a:spcPts val="0"/>
              </a:spcBef>
              <a:buClr>
                <a:schemeClr val="dk1"/>
              </a:buClr>
              <a:buSzPct val="100000"/>
              <a:buFont typeface="Arial"/>
              <a:buNone/>
            </a:pPr>
            <a:r>
              <a:rPr lang="en">
                <a:solidFill>
                  <a:schemeClr val="dk1"/>
                </a:solidFill>
              </a:rPr>
              <a:t>	Program</a:t>
            </a:r>
          </a:p>
          <a:p>
            <a:pPr rtl="0" indent="0" marL="0">
              <a:spcBef>
                <a:spcPts val="0"/>
              </a:spcBef>
              <a:buNone/>
            </a:pPr>
            <a:br>
              <a:rPr lang="en"/>
            </a:br>
            <a:r>
              <a:rPr lang="en"/>
              <a:t>3. What alternative is there to Declarative Event Mapping?</a:t>
            </a:r>
          </a:p>
          <a:p>
            <a:pPr rtl="0" indent="457200">
              <a:spcBef>
                <a:spcPts val="0"/>
              </a:spcBef>
              <a:buNone/>
            </a:pPr>
            <a:r>
              <a:rPr lang="en"/>
              <a:t>Imperative Event Mapping</a:t>
            </a:r>
          </a:p>
          <a:p>
            <a:pPr rtl="0">
              <a:spcBef>
                <a:spcPts val="0"/>
              </a:spcBef>
              <a:buNone/>
            </a:pPr>
            <a:r>
              <a:t/>
            </a:r>
            <a:endParaRPr/>
          </a:p>
          <a:p>
            <a:pPr rtl="0">
              <a:spcBef>
                <a:spcPts val="0"/>
              </a:spcBef>
              <a:buNone/>
            </a:pPr>
            <a:r>
              <a:rPr lang="en"/>
              <a:t>4. Who are the five best rappers in the World? (Not a matter of opinion)</a:t>
            </a:r>
          </a:p>
          <a:p>
            <a:pPr>
              <a:spcBef>
                <a:spcPts val="0"/>
              </a:spcBef>
              <a:buNone/>
            </a:pPr>
            <a:r>
              <a:rPr lang="en"/>
              <a:t>	Dylan, Dylan, Dylan, Dylan, Dylan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8" name="Shape 258"/>
        <p:cNvGrpSpPr/>
        <p:nvPr/>
      </p:nvGrpSpPr>
      <p:grpSpPr>
        <a:xfrm>
          <a:off y="0" x="0"/>
          <a:ext cy="0" cx="0"/>
          <a:chOff y="0" x="0"/>
          <a:chExt cy="0" cx="0"/>
        </a:xfrm>
      </p:grpSpPr>
      <p:sp>
        <p:nvSpPr>
          <p:cNvPr id="259" name="Shape 2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60" name="Shape 26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indent="457200">
              <a:spcBef>
                <a:spcPts val="0"/>
              </a:spcBef>
              <a:buClr>
                <a:schemeClr val="dk1"/>
              </a:buClr>
              <a:buSzPct val="100000"/>
              <a:buFont typeface="Arial"/>
              <a:buNone/>
            </a:pPr>
            <a:r>
              <a:rPr lang="en">
                <a:solidFill>
                  <a:schemeClr val="dk1"/>
                </a:solidFill>
              </a:rPr>
              <a:t>Survival</a:t>
            </a:r>
          </a:p>
          <a:p>
            <a:pPr rtl="0" lvl="0" indent="457200">
              <a:spcBef>
                <a:spcPts val="0"/>
              </a:spcBef>
              <a:buClr>
                <a:schemeClr val="dk1"/>
              </a:buClr>
              <a:buSzPct val="100000"/>
              <a:buFont typeface="Arial"/>
              <a:buNone/>
            </a:pPr>
            <a:r>
              <a:rPr lang="en">
                <a:solidFill>
                  <a:schemeClr val="dk1"/>
                </a:solidFill>
              </a:rPr>
              <a:t>Social Order</a:t>
            </a:r>
          </a:p>
          <a:p>
            <a:pPr lvl="0" indent="457200">
              <a:spcBef>
                <a:spcPts val="0"/>
              </a:spcBef>
              <a:buClr>
                <a:schemeClr val="dk1"/>
              </a:buClr>
              <a:buSzPct val="100000"/>
              <a:buFont typeface="Arial"/>
              <a:buNone/>
            </a:pPr>
            <a:r>
              <a:rPr lang="en">
                <a:solidFill>
                  <a:schemeClr val="dk1"/>
                </a:solidFill>
              </a:rPr>
              <a:t>Entertainment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3" name="Shape 263"/>
        <p:cNvGrpSpPr/>
        <p:nvPr/>
      </p:nvGrpSpPr>
      <p:grpSpPr>
        <a:xfrm>
          <a:off y="0" x="0"/>
          <a:ext cy="0" cx="0"/>
          <a:chOff y="0" x="0"/>
          <a:chExt cy="0" cx="0"/>
        </a:xfrm>
      </p:grpSpPr>
      <p:sp>
        <p:nvSpPr>
          <p:cNvPr id="264" name="Shape 26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65" name="Shape 26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indent="457200">
              <a:spcBef>
                <a:spcPts val="0"/>
              </a:spcBef>
              <a:buClr>
                <a:schemeClr val="dk1"/>
              </a:buClr>
              <a:buSzPct val="100000"/>
              <a:buFont typeface="Arial"/>
              <a:buNone/>
            </a:pPr>
            <a:r>
              <a:rPr lang="en">
                <a:solidFill>
                  <a:schemeClr val="dk1"/>
                </a:solidFill>
              </a:rPr>
              <a:t>Survival</a:t>
            </a:r>
          </a:p>
          <a:p>
            <a:pPr rtl="0" lvl="0" indent="457200">
              <a:spcBef>
                <a:spcPts val="0"/>
              </a:spcBef>
              <a:buClr>
                <a:schemeClr val="dk1"/>
              </a:buClr>
              <a:buSzPct val="100000"/>
              <a:buFont typeface="Arial"/>
              <a:buNone/>
            </a:pPr>
            <a:r>
              <a:rPr lang="en">
                <a:solidFill>
                  <a:schemeClr val="dk1"/>
                </a:solidFill>
              </a:rPr>
              <a:t>Social Order</a:t>
            </a:r>
          </a:p>
          <a:p>
            <a:pPr lvl="0" indent="457200">
              <a:spcBef>
                <a:spcPts val="0"/>
              </a:spcBef>
              <a:buClr>
                <a:schemeClr val="dk1"/>
              </a:buClr>
              <a:buSzPct val="100000"/>
              <a:buFont typeface="Arial"/>
              <a:buNone/>
            </a:pPr>
            <a:r>
              <a:rPr lang="en">
                <a:solidFill>
                  <a:schemeClr val="dk1"/>
                </a:solidFill>
              </a:rPr>
              <a:t>Entertainment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9" name="Shape 269"/>
        <p:cNvGrpSpPr/>
        <p:nvPr/>
      </p:nvGrpSpPr>
      <p:grpSpPr>
        <a:xfrm>
          <a:off y="0" x="0"/>
          <a:ext cy="0" cx="0"/>
          <a:chOff y="0" x="0"/>
          <a:chExt cy="0" cx="0"/>
        </a:xfrm>
      </p:grpSpPr>
      <p:sp>
        <p:nvSpPr>
          <p:cNvPr id="270" name="Shape 27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71" name="Shape 27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indent="45720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5" name="Shape 275"/>
        <p:cNvGrpSpPr/>
        <p:nvPr/>
      </p:nvGrpSpPr>
      <p:grpSpPr>
        <a:xfrm>
          <a:off y="0" x="0"/>
          <a:ext cy="0" cx="0"/>
          <a:chOff y="0" x="0"/>
          <a:chExt cy="0" cx="0"/>
        </a:xfrm>
      </p:grpSpPr>
      <p:sp>
        <p:nvSpPr>
          <p:cNvPr id="276" name="Shape 27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77" name="Shape 27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I like to play frisbee</a:t>
            </a:r>
          </a:p>
          <a:p>
            <a:pPr rtl="0">
              <a:spcBef>
                <a:spcPts val="0"/>
              </a:spcBef>
              <a:buNone/>
            </a:pPr>
            <a:r>
              <a:t/>
            </a:r>
            <a:endParaRPr/>
          </a:p>
          <a:p>
            <a:pPr rtl="0">
              <a:spcBef>
                <a:spcPts val="0"/>
              </a:spcBef>
              <a:buNone/>
            </a:pPr>
            <a:r>
              <a:rPr lang="en"/>
              <a:t>I also like to install things in terminal with the --verbose tag</a:t>
            </a:r>
          </a:p>
          <a:p>
            <a:pPr>
              <a:spcBef>
                <a:spcPts val="0"/>
              </a:spcBef>
              <a:buNone/>
            </a:pPr>
            <a:r>
              <a:rPr lang="en"/>
              <a:t>	It makes me feel like a hacker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 name="Shape 57"/>
        <p:cNvGrpSpPr/>
        <p:nvPr/>
      </p:nvGrpSpPr>
      <p:grpSpPr>
        <a:xfrm>
          <a:off y="0" x="0"/>
          <a:ext cy="0" cx="0"/>
          <a:chOff y="0" x="0"/>
          <a:chExt cy="0" cx="0"/>
        </a:xfrm>
      </p:grpSpPr>
      <p:sp>
        <p:nvSpPr>
          <p:cNvPr id="58" name="Shape 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9" name="Shape 5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The Hacker Ethic and the Spirit of the information Age foreword.</a:t>
            </a:r>
          </a:p>
          <a:p>
            <a:pPr rtl="0">
              <a:spcBef>
                <a:spcPts val="0"/>
              </a:spcBef>
              <a:buNone/>
            </a:pPr>
            <a:r>
              <a:t/>
            </a:r>
            <a:endParaRPr/>
          </a:p>
          <a:p>
            <a:pPr rtl="0">
              <a:spcBef>
                <a:spcPts val="0"/>
              </a:spcBef>
              <a:buNone/>
            </a:pPr>
            <a:r>
              <a:rPr lang="en"/>
              <a:t>Also a book called Just for Fun, by Linus Torvalds.</a:t>
            </a:r>
          </a:p>
          <a:p>
            <a:pPr rtl="0">
              <a:spcBef>
                <a:spcPts val="0"/>
              </a:spcBef>
              <a:buNone/>
            </a:pPr>
            <a:r>
              <a:t/>
            </a:r>
            <a:endParaRPr/>
          </a:p>
          <a:p>
            <a:pPr rtl="0" lvl="0">
              <a:spcBef>
                <a:spcPts val="0"/>
              </a:spcBef>
              <a:buClr>
                <a:schemeClr val="dk1"/>
              </a:buClr>
              <a:buSzPct val="91666"/>
              <a:buFont typeface="Arial"/>
              <a:buNone/>
            </a:pPr>
            <a:r>
              <a:rPr b="1" sz="1200" lang="en">
                <a:solidFill>
                  <a:schemeClr val="dk1"/>
                </a:solidFill>
              </a:rPr>
              <a:t>Linus's Law</a:t>
            </a:r>
            <a:r>
              <a:rPr sz="1200" lang="en">
                <a:solidFill>
                  <a:schemeClr val="dk1"/>
                </a:solidFill>
              </a:rPr>
              <a:t> :</a:t>
            </a:r>
          </a:p>
          <a:p>
            <a:pPr rtl="0" lvl="0">
              <a:spcBef>
                <a:spcPts val="0"/>
              </a:spcBef>
              <a:buClr>
                <a:schemeClr val="dk1"/>
              </a:buClr>
              <a:buFont typeface="Arial"/>
              <a:buNone/>
            </a:pPr>
            <a:r>
              <a:t/>
            </a:r>
            <a:endParaRPr sz="1200">
              <a:solidFill>
                <a:schemeClr val="dk1"/>
              </a:solidFill>
            </a:endParaRPr>
          </a:p>
          <a:p>
            <a:pPr lvl="0">
              <a:spcBef>
                <a:spcPts val="0"/>
              </a:spcBef>
              <a:buClr>
                <a:schemeClr val="dk1"/>
              </a:buClr>
              <a:buSzPct val="91666"/>
              <a:buFont typeface="Arial"/>
              <a:buNone/>
            </a:pPr>
            <a:r>
              <a:rPr sz="1200" lang="en">
                <a:solidFill>
                  <a:schemeClr val="dk1"/>
                </a:solidFill>
              </a:rPr>
              <a:t>says that all of our motivations fall into three basic categories. More important, progress is about going through these very same things as “phases” in a process of evolution, a matter of passing from one category to the next. The categories, in order, are “survival,” “social life,” and </a:t>
            </a:r>
            <a:r>
              <a:rPr b="1" sz="1200" lang="en">
                <a:solidFill>
                  <a:schemeClr val="dk1"/>
                </a:solidFill>
              </a:rPr>
              <a:t>“entertainment”</a:t>
            </a:r>
            <a:r>
              <a:rPr sz="1200" lang="en">
                <a:solidFill>
                  <a:schemeClr val="dk1"/>
                </a:solidFill>
              </a:rPr>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1" name="Shape 281"/>
        <p:cNvGrpSpPr/>
        <p:nvPr/>
      </p:nvGrpSpPr>
      <p:grpSpPr>
        <a:xfrm>
          <a:off y="0" x="0"/>
          <a:ext cy="0" cx="0"/>
          <a:chOff y="0" x="0"/>
          <a:chExt cy="0" cx="0"/>
        </a:xfrm>
      </p:grpSpPr>
      <p:sp>
        <p:nvSpPr>
          <p:cNvPr id="282" name="Shape 28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83" name="Shape 28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indent="45720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7" name="Shape 287"/>
        <p:cNvGrpSpPr/>
        <p:nvPr/>
      </p:nvGrpSpPr>
      <p:grpSpPr>
        <a:xfrm>
          <a:off y="0" x="0"/>
          <a:ext cy="0" cx="0"/>
          <a:chOff y="0" x="0"/>
          <a:chExt cy="0" cx="0"/>
        </a:xfrm>
      </p:grpSpPr>
      <p:sp>
        <p:nvSpPr>
          <p:cNvPr id="288" name="Shape 2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89" name="Shape 28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You can do it in the javascript too, if you are into this.</a:t>
            </a:r>
          </a:p>
          <a:p>
            <a:pPr rtl="0">
              <a:spcBef>
                <a:spcPts val="0"/>
              </a:spcBef>
              <a:buNone/>
            </a:pPr>
            <a:r>
              <a:t/>
            </a:r>
            <a:endParaRPr/>
          </a:p>
          <a:p>
            <a:pPr rtl="0">
              <a:spcBef>
                <a:spcPts val="0"/>
              </a:spcBef>
              <a:buNone/>
            </a:pPr>
            <a:r>
              <a:rPr lang="en"/>
              <a:t>Declarative is preferred</a:t>
            </a:r>
          </a:p>
          <a:p>
            <a:pPr rtl="0">
              <a:spcBef>
                <a:spcPts val="0"/>
              </a:spcBef>
              <a:buNone/>
            </a:pPr>
            <a:r>
              <a:t/>
            </a:r>
            <a:endParaRPr/>
          </a:p>
          <a:p>
            <a:pPr rtl="0">
              <a:spcBef>
                <a:spcPts val="0"/>
              </a:spcBef>
              <a:buNone/>
            </a:pPr>
            <a:r>
              <a:rPr sz="1200" lang="en">
                <a:solidFill>
                  <a:srgbClr val="444444"/>
                </a:solidFill>
              </a:rPr>
              <a:t> you can easily see all of the exposed properties at the top of the element if you use Declarative</a:t>
            </a:r>
          </a:p>
          <a:p>
            <a:pPr rtl="0">
              <a:spcBef>
                <a:spcPts val="0"/>
              </a:spcBef>
              <a:buNone/>
            </a:pPr>
            <a:r>
              <a:t/>
            </a:r>
            <a:endParaRPr sz="1200">
              <a:solidFill>
                <a:srgbClr val="444444"/>
              </a:solidFill>
            </a:endParaRPr>
          </a:p>
          <a:p>
            <a:pPr>
              <a:spcBef>
                <a:spcPts val="0"/>
              </a:spcBef>
              <a:buNone/>
            </a:pPr>
            <a:r>
              <a:t/>
            </a:r>
            <a:endParaRPr sz="1200">
              <a:solidFill>
                <a:srgbClr val="444444"/>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3" name="Shape 293"/>
        <p:cNvGrpSpPr/>
        <p:nvPr/>
      </p:nvGrpSpPr>
      <p:grpSpPr>
        <a:xfrm>
          <a:off y="0" x="0"/>
          <a:ext cy="0" cx="0"/>
          <a:chOff y="0" x="0"/>
          <a:chExt cy="0" cx="0"/>
        </a:xfrm>
      </p:grpSpPr>
      <p:sp>
        <p:nvSpPr>
          <p:cNvPr id="294" name="Shape 2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95" name="Shape 29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indent="457200">
              <a:spcBef>
                <a:spcPts val="0"/>
              </a:spcBef>
              <a:buNone/>
            </a:pPr>
            <a:r>
              <a:rPr lang="en">
                <a:solidFill>
                  <a:schemeClr val="dk1"/>
                </a:solidFill>
              </a:rPr>
              <a:t>Dylan</a:t>
            </a:r>
          </a:p>
          <a:p>
            <a:pPr rtl="0" lvl="0" indent="457200">
              <a:spcBef>
                <a:spcPts val="0"/>
              </a:spcBef>
              <a:buNone/>
            </a:pPr>
            <a:r>
              <a:rPr lang="en">
                <a:solidFill>
                  <a:schemeClr val="dk1"/>
                </a:solidFill>
              </a:rPr>
              <a:t>Dylan</a:t>
            </a:r>
          </a:p>
          <a:p>
            <a:pPr rtl="0" lvl="0" indent="457200">
              <a:spcBef>
                <a:spcPts val="0"/>
              </a:spcBef>
              <a:buNone/>
            </a:pPr>
            <a:r>
              <a:rPr lang="en">
                <a:solidFill>
                  <a:schemeClr val="dk1"/>
                </a:solidFill>
              </a:rPr>
              <a:t>Dylan</a:t>
            </a:r>
          </a:p>
          <a:p>
            <a:pPr rtl="0" lvl="0" indent="457200">
              <a:spcBef>
                <a:spcPts val="0"/>
              </a:spcBef>
              <a:buNone/>
            </a:pPr>
            <a:r>
              <a:rPr lang="en">
                <a:solidFill>
                  <a:schemeClr val="dk1"/>
                </a:solidFill>
              </a:rPr>
              <a:t>Dylan</a:t>
            </a:r>
          </a:p>
          <a:p>
            <a:pPr rtl="0" lvl="0" indent="457200">
              <a:spcBef>
                <a:spcPts val="0"/>
              </a:spcBef>
              <a:buNone/>
            </a:pPr>
            <a:r>
              <a:rPr lang="en">
                <a:solidFill>
                  <a:schemeClr val="dk1"/>
                </a:solidFill>
              </a:rPr>
              <a:t>Dylan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8" name="Shape 298"/>
        <p:cNvGrpSpPr/>
        <p:nvPr/>
      </p:nvGrpSpPr>
      <p:grpSpPr>
        <a:xfrm>
          <a:off y="0" x="0"/>
          <a:ext cy="0" cx="0"/>
          <a:chOff y="0" x="0"/>
          <a:chExt cy="0" cx="0"/>
        </a:xfrm>
      </p:grpSpPr>
      <p:sp>
        <p:nvSpPr>
          <p:cNvPr id="299" name="Shape 29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00" name="Shape 30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indent="457200">
              <a:spcBef>
                <a:spcPts val="0"/>
              </a:spcBef>
              <a:buClr>
                <a:schemeClr val="dk1"/>
              </a:buClr>
              <a:buSzPct val="100000"/>
              <a:buFont typeface="Arial"/>
              <a:buNone/>
            </a:pPr>
            <a:r>
              <a:rPr lang="en">
                <a:solidFill>
                  <a:schemeClr val="dk1"/>
                </a:solidFill>
              </a:rPr>
              <a:t>Dylan</a:t>
            </a:r>
          </a:p>
          <a:p>
            <a:pPr rtl="0" lvl="0" indent="457200">
              <a:spcBef>
                <a:spcPts val="0"/>
              </a:spcBef>
              <a:buClr>
                <a:schemeClr val="dk1"/>
              </a:buClr>
              <a:buSzPct val="100000"/>
              <a:buFont typeface="Arial"/>
              <a:buNone/>
            </a:pPr>
            <a:r>
              <a:rPr lang="en">
                <a:solidFill>
                  <a:schemeClr val="dk1"/>
                </a:solidFill>
              </a:rPr>
              <a:t>Dylan</a:t>
            </a:r>
          </a:p>
          <a:p>
            <a:pPr rtl="0" lvl="0" indent="457200">
              <a:spcBef>
                <a:spcPts val="0"/>
              </a:spcBef>
              <a:buClr>
                <a:schemeClr val="dk1"/>
              </a:buClr>
              <a:buSzPct val="100000"/>
              <a:buFont typeface="Arial"/>
              <a:buNone/>
            </a:pPr>
            <a:r>
              <a:rPr lang="en">
                <a:solidFill>
                  <a:schemeClr val="dk1"/>
                </a:solidFill>
              </a:rPr>
              <a:t>Dylan</a:t>
            </a:r>
          </a:p>
          <a:p>
            <a:pPr rtl="0" lvl="0" indent="457200">
              <a:spcBef>
                <a:spcPts val="0"/>
              </a:spcBef>
              <a:buClr>
                <a:schemeClr val="dk1"/>
              </a:buClr>
              <a:buSzPct val="100000"/>
              <a:buFont typeface="Arial"/>
              <a:buNone/>
            </a:pPr>
            <a:r>
              <a:rPr lang="en">
                <a:solidFill>
                  <a:schemeClr val="dk1"/>
                </a:solidFill>
              </a:rPr>
              <a:t>Dylan</a:t>
            </a:r>
          </a:p>
          <a:p>
            <a:pPr lvl="0" indent="457200">
              <a:spcBef>
                <a:spcPts val="0"/>
              </a:spcBef>
              <a:buClr>
                <a:schemeClr val="dk1"/>
              </a:buClr>
              <a:buSzPct val="100000"/>
              <a:buFont typeface="Arial"/>
              <a:buNone/>
            </a:pPr>
            <a:r>
              <a:rPr lang="en">
                <a:solidFill>
                  <a:schemeClr val="dk1"/>
                </a:solidFill>
              </a:rPr>
              <a:t>Dylan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5" name="Shape 305"/>
        <p:cNvGrpSpPr/>
        <p:nvPr/>
      </p:nvGrpSpPr>
      <p:grpSpPr>
        <a:xfrm>
          <a:off y="0" x="0"/>
          <a:ext cy="0" cx="0"/>
          <a:chOff y="0" x="0"/>
          <a:chExt cy="0" cx="0"/>
        </a:xfrm>
      </p:grpSpPr>
      <p:sp>
        <p:nvSpPr>
          <p:cNvPr id="306" name="Shape 30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07" name="Shape 30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sz="1400" lang="en"/>
              <a:t>https://github.com/polymer/polymer</a:t>
            </a:r>
            <a:br>
              <a:rPr sz="1400" lang="en"/>
            </a:br>
            <a:br>
              <a:rPr sz="1400" lang="en"/>
            </a:br>
            <a:r>
              <a:rPr sz="1400" lang="en"/>
              <a:t>bower is a package dependency manager, it might seem weird to install a package manager with another package manager, but the purpose of bower is to install your package plus all of the package’s dependencies plus all of those packages dependencies, which is super useful for polymer.</a:t>
            </a:r>
            <a:br>
              <a:rPr sz="1400" lang="en"/>
            </a:br>
            <a:br>
              <a:rPr sz="1400" lang="en"/>
            </a:br>
            <a:r>
              <a:rPr sz="1400" lang="en"/>
              <a:t> it will install platform (so all the plugins that make this work and polymer so you get to have the extra bits the polymer team is experimenting with)</a:t>
            </a:r>
            <a:br>
              <a:rPr sz="1400" lang="en"/>
            </a:br>
            <a:br>
              <a:rPr sz="1400" lang="en"/>
            </a:br>
            <a:r>
              <a:rPr sz="1400" lang="en"/>
              <a:t>bower.json is used to keep track of dependencies, version info, </a:t>
            </a:r>
          </a:p>
          <a:p>
            <a:pPr rtl="0">
              <a:spcBef>
                <a:spcPts val="0"/>
              </a:spcBef>
              <a:buNone/>
            </a:pPr>
            <a:r>
              <a:t/>
            </a:r>
            <a:endParaRPr sz="1400"/>
          </a:p>
          <a:p>
            <a:pPr>
              <a:spcBef>
                <a:spcPts val="0"/>
              </a:spcBef>
              <a:buNone/>
            </a:pPr>
            <a:r>
              <a:rPr sz="1400" lang="en"/>
              <a:t>Recommend using chrome canary</a:t>
            </a:r>
            <a:br>
              <a:rPr sz="1400" lang="en"/>
            </a:br>
            <a:br>
              <a:rPr sz="1400" lang="en"/>
            </a:b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0" name="Shape 310"/>
        <p:cNvGrpSpPr/>
        <p:nvPr/>
      </p:nvGrpSpPr>
      <p:grpSpPr>
        <a:xfrm>
          <a:off y="0" x="0"/>
          <a:ext cy="0" cx="0"/>
          <a:chOff y="0" x="0"/>
          <a:chExt cy="0" cx="0"/>
        </a:xfrm>
      </p:grpSpPr>
      <p:sp>
        <p:nvSpPr>
          <p:cNvPr id="311" name="Shape 31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12" name="Shape 31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sz="1800" lang="en"/>
              <a:t>Go play with the designer</a:t>
            </a:r>
            <a:br>
              <a:rPr sz="1800" lang="en"/>
            </a:br>
            <a:br>
              <a:rPr sz="1800" lang="en"/>
            </a:br>
            <a:r>
              <a:rPr u="sng" sz="1800" lang="en">
                <a:solidFill>
                  <a:schemeClr val="hlink"/>
                </a:solidFill>
                <a:hlinkClick r:id="rId2"/>
              </a:rPr>
              <a:t>http://www.polymer-project.org/tools/designer/</a:t>
            </a:r>
          </a:p>
          <a:p>
            <a:pPr rtl="0">
              <a:spcBef>
                <a:spcPts val="0"/>
              </a:spcBef>
              <a:buNone/>
            </a:pPr>
            <a:r>
              <a:t/>
            </a:r>
            <a:endParaRPr sz="1800"/>
          </a:p>
          <a:p>
            <a:pPr>
              <a:spcBef>
                <a:spcPts val="0"/>
              </a:spcBef>
              <a:buNone/>
            </a:pPr>
            <a:r>
              <a:rPr sz="1800" lang="en"/>
              <a:t># slides away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6" name="Shape 316"/>
        <p:cNvGrpSpPr/>
        <p:nvPr/>
      </p:nvGrpSpPr>
      <p:grpSpPr>
        <a:xfrm>
          <a:off y="0" x="0"/>
          <a:ext cy="0" cx="0"/>
          <a:chOff y="0" x="0"/>
          <a:chExt cy="0" cx="0"/>
        </a:xfrm>
      </p:grpSpPr>
      <p:sp>
        <p:nvSpPr>
          <p:cNvPr id="317" name="Shape 31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18" name="Shape 31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sz="1800" lang="en"/>
              <a:t>Easy mode 2 slides</a:t>
            </a:r>
          </a:p>
          <a:p>
            <a:pPr rtl="0">
              <a:spcBef>
                <a:spcPts val="0"/>
              </a:spcBef>
              <a:buNone/>
            </a:pPr>
            <a:r>
              <a:t/>
            </a:r>
            <a:endParaRPr sz="1800"/>
          </a:p>
          <a:p>
            <a:pPr>
              <a:spcBef>
                <a:spcPts val="0"/>
              </a:spcBef>
              <a:buNone/>
            </a:pPr>
            <a:r>
              <a:rPr sz="1800" lang="en"/>
              <a:t>https://github.com/PolymerLabs/designer</a:t>
            </a:r>
            <a:br>
              <a:rPr sz="1800" lang="en"/>
            </a:br>
            <a:br>
              <a:rPr sz="1800" lang="en"/>
            </a:br>
            <a:r>
              <a:rPr sz="1800" lang="en"/>
              <a:t>or if you feel hacky….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2" name="Shape 322"/>
        <p:cNvGrpSpPr/>
        <p:nvPr/>
      </p:nvGrpSpPr>
      <p:grpSpPr>
        <a:xfrm>
          <a:off y="0" x="0"/>
          <a:ext cy="0" cx="0"/>
          <a:chOff y="0" x="0"/>
          <a:chExt cy="0" cx="0"/>
        </a:xfrm>
      </p:grpSpPr>
      <p:sp>
        <p:nvSpPr>
          <p:cNvPr id="323" name="Shape 32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24" name="Shape 32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sz="1800" lang="en"/>
              <a:t>Easy mode next slide</a:t>
            </a:r>
          </a:p>
          <a:p>
            <a:pPr rtl="0">
              <a:spcBef>
                <a:spcPts val="0"/>
              </a:spcBef>
              <a:buNone/>
            </a:pPr>
            <a:r>
              <a:t/>
            </a:r>
            <a:endParaRPr sz="1800"/>
          </a:p>
          <a:p>
            <a:pPr>
              <a:spcBef>
                <a:spcPts val="0"/>
              </a:spcBef>
              <a:buNone/>
            </a:pPr>
            <a:r>
              <a:rPr sz="1800" lang="en"/>
              <a:t>One of the main complaints on the github is that no one understands the step “start local server”, it’s not crazy. Mac and Linux should have Python installed, but if somehow you can’t use that you can also install a node server on your shell and then use serve to serve a local node server in your browser.</a:t>
            </a:r>
            <a:br>
              <a:rPr sz="1800" lang="en"/>
            </a:br>
            <a:br>
              <a:rPr lang="en"/>
            </a:br>
            <a:br>
              <a:rPr lang="en"/>
            </a:br>
            <a:br>
              <a:rPr lang="en"/>
            </a:br>
            <a:r>
              <a:rPr lang="en"/>
              <a:t>People also use Grunt and Grunt-cli to run tasks, but I personally don’t know alot about it </a:t>
            </a:r>
            <a:br>
              <a:rPr lang="en"/>
            </a:br>
            <a:r>
              <a:rPr lang="en"/>
              <a:t>http://gruntjs.com/installing-grunt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8" name="Shape 328"/>
        <p:cNvGrpSpPr/>
        <p:nvPr/>
      </p:nvGrpSpPr>
      <p:grpSpPr>
        <a:xfrm>
          <a:off y="0" x="0"/>
          <a:ext cy="0" cx="0"/>
          <a:chOff y="0" x="0"/>
          <a:chExt cy="0" cx="0"/>
        </a:xfrm>
      </p:grpSpPr>
      <p:sp>
        <p:nvSpPr>
          <p:cNvPr id="329" name="Shape 32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30" name="Shape 33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sz="1800" lang="en"/>
              <a:t>Already open in other tab</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4" name="Shape 334"/>
        <p:cNvGrpSpPr/>
        <p:nvPr/>
      </p:nvGrpSpPr>
      <p:grpSpPr>
        <a:xfrm>
          <a:off y="0" x="0"/>
          <a:ext cy="0" cx="0"/>
          <a:chOff y="0" x="0"/>
          <a:chExt cy="0" cx="0"/>
        </a:xfrm>
      </p:grpSpPr>
      <p:sp>
        <p:nvSpPr>
          <p:cNvPr id="335" name="Shape 33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36" name="Shape 33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400"/>
              </a:spcBef>
              <a:spcAft>
                <a:spcPts val="1100"/>
              </a:spcAft>
              <a:buNone/>
            </a:pPr>
            <a:r>
              <a:rPr b="1" sz="2000" lang="en">
                <a:solidFill>
                  <a:srgbClr val="333333"/>
                </a:solidFill>
              </a:rPr>
              <a:t>Chess Board by Sigurd Fosseng  </a:t>
            </a:r>
            <a:r>
              <a:rPr b="1" sz="1500" lang="en">
                <a:solidFill>
                  <a:srgbClr val="666666"/>
                </a:solidFill>
              </a:rPr>
              <a:t>(username:laat)</a:t>
            </a:r>
          </a:p>
          <a:p>
            <a:pPr rtl="0" lvl="0">
              <a:spcBef>
                <a:spcPts val="400"/>
              </a:spcBef>
              <a:spcAft>
                <a:spcPts val="1100"/>
              </a:spcAft>
              <a:buNone/>
            </a:pPr>
            <a:r>
              <a:rPr b="1" sz="1200" lang="en">
                <a:solidFill>
                  <a:srgbClr val="666666"/>
                </a:solidFill>
              </a:rPr>
              <a:t>component.kitchen is an open source custom element library, and in my opinion the kind of thing that will make polymer so super powerful. Once you make a custom element, you can upload your element to bower and then make it available for anyone, who can then add to it and use your element inside of other elements. Polymer is laying down the rootwork for the future where I hope people will make a custom element once, and then never have to write new code for that again. Don’t Repeat Yourself much?</a:t>
            </a:r>
          </a:p>
          <a:p>
            <a:pPr rtl="0" lvl="0">
              <a:spcBef>
                <a:spcPts val="400"/>
              </a:spcBef>
              <a:spcAft>
                <a:spcPts val="1100"/>
              </a:spcAft>
              <a:buNone/>
            </a:pPr>
            <a:r>
              <a:t/>
            </a:r>
            <a:endParaRPr b="1" sz="1200">
              <a:solidFill>
                <a:srgbClr val="666666"/>
              </a:solidFill>
            </a:endParaRPr>
          </a:p>
          <a:p>
            <a:pPr rtl="0" lvl="0">
              <a:spcBef>
                <a:spcPts val="400"/>
              </a:spcBef>
              <a:spcAft>
                <a:spcPts val="1100"/>
              </a:spcAft>
              <a:buClr>
                <a:schemeClr val="dk1"/>
              </a:buClr>
              <a:buSzPct val="91666"/>
              <a:buFont typeface="Arial"/>
              <a:buNone/>
            </a:pPr>
            <a:r>
              <a:rPr b="1" sz="1200" lang="en">
                <a:solidFill>
                  <a:srgbClr val="666666"/>
                </a:solidFill>
              </a:rPr>
              <a:t>Other people have made libraries that use polymer and platform, and more are being written every day.</a:t>
            </a:r>
          </a:p>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3" name="Shape 63"/>
        <p:cNvGrpSpPr/>
        <p:nvPr/>
      </p:nvGrpSpPr>
      <p:grpSpPr>
        <a:xfrm>
          <a:off y="0" x="0"/>
          <a:ext cy="0" cx="0"/>
          <a:chOff y="0" x="0"/>
          <a:chExt cy="0" cx="0"/>
        </a:xfrm>
      </p:grpSpPr>
      <p:sp>
        <p:nvSpPr>
          <p:cNvPr id="64" name="Shape 6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5" name="Shape 6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0" name="Shape 340"/>
        <p:cNvGrpSpPr/>
        <p:nvPr/>
      </p:nvGrpSpPr>
      <p:grpSpPr>
        <a:xfrm>
          <a:off y="0" x="0"/>
          <a:ext cy="0" cx="0"/>
          <a:chOff y="0" x="0"/>
          <a:chExt cy="0" cx="0"/>
        </a:xfrm>
      </p:grpSpPr>
      <p:sp>
        <p:nvSpPr>
          <p:cNvPr id="341" name="Shape 34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42" name="Shape 34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Big Ol’ Open Source Repository</a:t>
            </a:r>
          </a:p>
          <a:p>
            <a:pPr rtl="0">
              <a:spcBef>
                <a:spcPts val="0"/>
              </a:spcBef>
              <a:buNone/>
            </a:pPr>
            <a:r>
              <a:t/>
            </a:r>
            <a:endParaRPr/>
          </a:p>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6" name="Shape 346"/>
        <p:cNvGrpSpPr/>
        <p:nvPr/>
      </p:nvGrpSpPr>
      <p:grpSpPr>
        <a:xfrm>
          <a:off y="0" x="0"/>
          <a:ext cy="0" cx="0"/>
          <a:chOff y="0" x="0"/>
          <a:chExt cy="0" cx="0"/>
        </a:xfrm>
      </p:grpSpPr>
      <p:sp>
        <p:nvSpPr>
          <p:cNvPr id="347" name="Shape 3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48" name="Shape 34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2" name="Shape 352"/>
        <p:cNvGrpSpPr/>
        <p:nvPr/>
      </p:nvGrpSpPr>
      <p:grpSpPr>
        <a:xfrm>
          <a:off y="0" x="0"/>
          <a:ext cy="0" cx="0"/>
          <a:chOff y="0" x="0"/>
          <a:chExt cy="0" cx="0"/>
        </a:xfrm>
      </p:grpSpPr>
      <p:sp>
        <p:nvSpPr>
          <p:cNvPr id="353" name="Shape 35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54" name="Shape 35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This is all you have to do to center something in a page!</a:t>
            </a:r>
          </a:p>
          <a:p>
            <a:pPr rtl="0">
              <a:spcBef>
                <a:spcPts val="0"/>
              </a:spcBef>
              <a:buNone/>
            </a:pPr>
            <a:r>
              <a:t/>
            </a:r>
            <a:endParaRPr/>
          </a:p>
          <a:p>
            <a:pPr rtl="0">
              <a:spcBef>
                <a:spcPts val="0"/>
              </a:spcBef>
              <a:buNone/>
            </a:pPr>
            <a:r>
              <a:rPr lang="en"/>
              <a:t>That’s it!</a:t>
            </a:r>
          </a:p>
          <a:p>
            <a:pPr rtl="0">
              <a:spcBef>
                <a:spcPts val="0"/>
              </a:spcBef>
              <a:buNone/>
            </a:pPr>
            <a:r>
              <a:t/>
            </a:r>
            <a:endParaRPr/>
          </a:p>
          <a:p>
            <a:pPr>
              <a:spcBef>
                <a:spcPts val="0"/>
              </a:spcBef>
              <a:buNone/>
            </a:pPr>
            <a:r>
              <a:rPr lang="en"/>
              <a:t>I’m serious!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8" name="Shape 358"/>
        <p:cNvGrpSpPr/>
        <p:nvPr/>
      </p:nvGrpSpPr>
      <p:grpSpPr>
        <a:xfrm>
          <a:off y="0" x="0"/>
          <a:ext cy="0" cx="0"/>
          <a:chOff y="0" x="0"/>
          <a:chExt cy="0" cx="0"/>
        </a:xfrm>
      </p:grpSpPr>
      <p:sp>
        <p:nvSpPr>
          <p:cNvPr id="359" name="Shape 3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60" name="Shape 3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lang="en"/>
              <a:t>https://github.com/yeoman/generator-polymer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4" name="Shape 364"/>
        <p:cNvGrpSpPr/>
        <p:nvPr/>
      </p:nvGrpSpPr>
      <p:grpSpPr>
        <a:xfrm>
          <a:off y="0" x="0"/>
          <a:ext cy="0" cx="0"/>
          <a:chOff y="0" x="0"/>
          <a:chExt cy="0" cx="0"/>
        </a:xfrm>
      </p:grpSpPr>
      <p:sp>
        <p:nvSpPr>
          <p:cNvPr id="365" name="Shape 36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66" name="Shape 36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swagger.io</a:t>
            </a:r>
          </a:p>
          <a:p>
            <a:pPr rtl="0">
              <a:spcBef>
                <a:spcPts val="0"/>
              </a:spcBef>
              <a:buNone/>
            </a:pPr>
            <a:r>
              <a:t/>
            </a:r>
            <a:endParaRPr/>
          </a:p>
          <a:p>
            <a:pPr rtl="0">
              <a:spcBef>
                <a:spcPts val="0"/>
              </a:spcBef>
              <a:buNone/>
            </a:pPr>
            <a:r>
              <a:rPr lang="en"/>
              <a:t>it’s a way to make restful api’s with Polymer</a:t>
            </a:r>
          </a:p>
          <a:p>
            <a:pPr rtl="0">
              <a:spcBef>
                <a:spcPts val="0"/>
              </a:spcBef>
              <a:buNone/>
            </a:pPr>
            <a:r>
              <a:t/>
            </a:r>
            <a:endParaRPr/>
          </a:p>
          <a:p>
            <a:pPr>
              <a:spcBef>
                <a:spcPts val="0"/>
              </a:spcBef>
              <a:buNone/>
            </a:pPr>
            <a:r>
              <a:rPr lang="en"/>
              <a:t>I’m still learning about it personally</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0" name="Shape 370"/>
        <p:cNvGrpSpPr/>
        <p:nvPr/>
      </p:nvGrpSpPr>
      <p:grpSpPr>
        <a:xfrm>
          <a:off y="0" x="0"/>
          <a:ext cy="0" cx="0"/>
          <a:chOff y="0" x="0"/>
          <a:chExt cy="0" cx="0"/>
        </a:xfrm>
      </p:grpSpPr>
      <p:sp>
        <p:nvSpPr>
          <p:cNvPr id="371" name="Shape 3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72" name="Shape 37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u="sng" lang="en">
                <a:solidFill>
                  <a:schemeClr val="hlink"/>
                </a:solidFill>
                <a:hlinkClick r:id="rId2"/>
              </a:rPr>
              <a:t>http://www.google.com/design/spec/material-design/introduction.html</a:t>
            </a:r>
          </a:p>
          <a:p>
            <a:pPr rtl="0">
              <a:spcBef>
                <a:spcPts val="0"/>
              </a:spcBef>
              <a:buNone/>
            </a:pPr>
            <a:r>
              <a:t/>
            </a:r>
            <a:endParaRPr/>
          </a:p>
          <a:p>
            <a:pPr rtl="0">
              <a:spcBef>
                <a:spcPts val="0"/>
              </a:spcBef>
              <a:buNone/>
            </a:pPr>
            <a:r>
              <a:rPr u="sng" lang="en">
                <a:solidFill>
                  <a:schemeClr val="hlink"/>
                </a:solidFill>
                <a:hlinkClick r:id="rId3"/>
              </a:rPr>
              <a:t>https://static.googleusercontent.com/media/www.google.com/en/us/design/material-design.pdf</a:t>
            </a:r>
          </a:p>
          <a:p>
            <a:pPr rtl="0">
              <a:spcBef>
                <a:spcPts val="0"/>
              </a:spcBef>
              <a:buNone/>
            </a:pPr>
            <a:r>
              <a:t/>
            </a:r>
            <a:endParaRPr/>
          </a:p>
          <a:p>
            <a:pPr rtl="0">
              <a:spcBef>
                <a:spcPts val="0"/>
              </a:spcBef>
              <a:buNone/>
            </a:pPr>
            <a:r>
              <a:rPr u="sng" lang="en">
                <a:solidFill>
                  <a:schemeClr val="hlink"/>
                </a:solidFill>
                <a:hlinkClick r:id="rId4"/>
              </a:rPr>
              <a:t>http://www.google.com/design/spec/material-design/introduction.html</a:t>
            </a:r>
          </a:p>
          <a:p>
            <a:pPr rtl="0">
              <a:spcBef>
                <a:spcPts val="0"/>
              </a:spcBef>
              <a:buNone/>
            </a:pPr>
            <a:r>
              <a:t/>
            </a:r>
            <a:endParaRPr/>
          </a:p>
          <a:p>
            <a:pPr rtl="0">
              <a:spcBef>
                <a:spcPts val="0"/>
              </a:spcBef>
              <a:buNone/>
            </a:pPr>
            <a:r>
              <a:t/>
            </a:r>
            <a:endParaRPr/>
          </a:p>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6" name="Shape 376"/>
        <p:cNvGrpSpPr/>
        <p:nvPr/>
      </p:nvGrpSpPr>
      <p:grpSpPr>
        <a:xfrm>
          <a:off y="0" x="0"/>
          <a:ext cy="0" cx="0"/>
          <a:chOff y="0" x="0"/>
          <a:chExt cy="0" cx="0"/>
        </a:xfrm>
      </p:grpSpPr>
      <p:sp>
        <p:nvSpPr>
          <p:cNvPr id="377" name="Shape 37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78" name="Shape 37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2" name="Shape 382"/>
        <p:cNvGrpSpPr/>
        <p:nvPr/>
      </p:nvGrpSpPr>
      <p:grpSpPr>
        <a:xfrm>
          <a:off y="0" x="0"/>
          <a:ext cy="0" cx="0"/>
          <a:chOff y="0" x="0"/>
          <a:chExt cy="0" cx="0"/>
        </a:xfrm>
      </p:grpSpPr>
      <p:sp>
        <p:nvSpPr>
          <p:cNvPr id="383" name="Shape 38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4" name="Shape 38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sz="1800" lang="en"/>
              <a:t>Android Wear with the Android-L Preview example</a:t>
            </a:r>
          </a:p>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7" name="Shape 387"/>
        <p:cNvGrpSpPr/>
        <p:nvPr/>
      </p:nvGrpSpPr>
      <p:grpSpPr>
        <a:xfrm>
          <a:off y="0" x="0"/>
          <a:ext cy="0" cx="0"/>
          <a:chOff y="0" x="0"/>
          <a:chExt cy="0" cx="0"/>
        </a:xfrm>
      </p:grpSpPr>
      <p:sp>
        <p:nvSpPr>
          <p:cNvPr id="388" name="Shape 3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9" name="Shape 38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Materials introduces the Z Axis and the global light source variable</a:t>
            </a:r>
          </a:p>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2" name="Shape 392"/>
        <p:cNvGrpSpPr/>
        <p:nvPr/>
      </p:nvGrpSpPr>
      <p:grpSpPr>
        <a:xfrm>
          <a:off y="0" x="0"/>
          <a:ext cy="0" cx="0"/>
          <a:chOff y="0" x="0"/>
          <a:chExt cy="0" cx="0"/>
        </a:xfrm>
      </p:grpSpPr>
      <p:sp>
        <p:nvSpPr>
          <p:cNvPr id="393" name="Shape 39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94" name="Shape 39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spcAft>
                <a:spcPts val="500"/>
              </a:spcAft>
              <a:buClr>
                <a:schemeClr val="dk1"/>
              </a:buClr>
              <a:buSzPct val="61111"/>
              <a:buFont typeface="Arial"/>
              <a:buNone/>
            </a:pPr>
            <a:r>
              <a:rPr sz="1800" lang="en">
                <a:solidFill>
                  <a:schemeClr val="dk1"/>
                </a:solidFill>
              </a:rPr>
              <a:t>1 Material Metaphor</a:t>
            </a:r>
          </a:p>
          <a:p>
            <a:pPr rtl="0" lvl="0">
              <a:lnSpc>
                <a:spcPct val="115000"/>
              </a:lnSpc>
              <a:spcBef>
                <a:spcPts val="0"/>
              </a:spcBef>
              <a:spcAft>
                <a:spcPts val="500"/>
              </a:spcAft>
              <a:buClr>
                <a:schemeClr val="dk1"/>
              </a:buClr>
              <a:buSzPct val="61111"/>
              <a:buFont typeface="Arial"/>
              <a:buNone/>
            </a:pPr>
            <a:r>
              <a:rPr sz="1800" lang="en">
                <a:solidFill>
                  <a:schemeClr val="dk1"/>
                </a:solidFill>
              </a:rPr>
              <a:t>Material is the metaphor</a:t>
            </a:r>
          </a:p>
          <a:p>
            <a:pPr rtl="0" lvl="0">
              <a:lnSpc>
                <a:spcPct val="115000"/>
              </a:lnSpc>
              <a:spcBef>
                <a:spcPts val="0"/>
              </a:spcBef>
              <a:buClr>
                <a:schemeClr val="dk1"/>
              </a:buClr>
              <a:buSzPct val="61111"/>
              <a:buFont typeface="Arial"/>
              <a:buNone/>
            </a:pPr>
            <a:r>
              <a:rPr sz="1800" lang="en">
                <a:solidFill>
                  <a:schemeClr val="dk1"/>
                </a:solidFill>
              </a:rPr>
              <a:t>A material metaphor is the unifying theory of a rationalized space and a system of motion. Our material is grounded in tactile reality, inspired by our study of paper and ink, yet open to imagination and magic.</a:t>
            </a:r>
          </a:p>
          <a:p>
            <a:pPr rtl="0" lvl="0">
              <a:lnSpc>
                <a:spcPct val="115000"/>
              </a:lnSpc>
              <a:spcBef>
                <a:spcPts val="0"/>
              </a:spcBef>
              <a:buClr>
                <a:schemeClr val="dk1"/>
              </a:buClr>
              <a:buFont typeface="Arial"/>
              <a:buNone/>
            </a:pPr>
            <a:r>
              <a:t/>
            </a:r>
            <a:endParaRPr sz="1800">
              <a:solidFill>
                <a:schemeClr val="dk1"/>
              </a:solidFill>
            </a:endParaRPr>
          </a:p>
          <a:p>
            <a:pPr rtl="0" lvl="0">
              <a:lnSpc>
                <a:spcPct val="115000"/>
              </a:lnSpc>
              <a:spcBef>
                <a:spcPts val="0"/>
              </a:spcBef>
              <a:buClr>
                <a:schemeClr val="dk1"/>
              </a:buClr>
              <a:buSzPct val="61111"/>
              <a:buFont typeface="Arial"/>
              <a:buNone/>
            </a:pPr>
            <a:r>
              <a:rPr sz="1800" lang="en">
                <a:solidFill>
                  <a:schemeClr val="dk1"/>
                </a:solidFill>
              </a:rPr>
              <a:t>All these slides from the materials style guide :) http://www.google.com/design/spec/material-design/introduction.html</a:t>
            </a:r>
          </a:p>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9" name="Shape 69"/>
        <p:cNvGrpSpPr/>
        <p:nvPr/>
      </p:nvGrpSpPr>
      <p:grpSpPr>
        <a:xfrm>
          <a:off y="0" x="0"/>
          <a:ext cy="0" cx="0"/>
          <a:chOff y="0" x="0"/>
          <a:chExt cy="0" cx="0"/>
        </a:xfrm>
      </p:grpSpPr>
      <p:sp>
        <p:nvSpPr>
          <p:cNvPr id="70" name="Shape 7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1" name="Shape 7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rPr sz="2400" lang="en">
                <a:solidFill>
                  <a:schemeClr val="dk1"/>
                </a:solidFill>
              </a:rPr>
              <a:t>Brace yourself, we are about to reach web design singularity </a:t>
            </a:r>
            <a:br>
              <a:rPr sz="2400" lang="en"/>
            </a:br>
            <a:br>
              <a:rPr sz="2400" lang="en"/>
            </a:br>
            <a:r>
              <a:rPr u="sng" sz="2400" lang="en">
                <a:solidFill>
                  <a:schemeClr val="hlink"/>
                </a:solidFill>
                <a:hlinkClick r:id="rId2"/>
              </a:rPr>
              <a:t>W3C Web Components Specifications</a:t>
            </a:r>
          </a:p>
          <a:p>
            <a:pPr rtl="0" lvl="0">
              <a:spcBef>
                <a:spcPts val="0"/>
              </a:spcBef>
              <a:buNone/>
            </a:pPr>
            <a:r>
              <a:rPr u="sng" sz="2400" lang="en">
                <a:solidFill>
                  <a:schemeClr val="hlink"/>
                </a:solidFill>
                <a:hlinkClick r:id="rId3"/>
              </a:rPr>
              <a:t>Polymer-Project page</a:t>
            </a:r>
          </a:p>
          <a:p>
            <a:pPr rtl="0" lvl="0">
              <a:spcBef>
                <a:spcPts val="0"/>
              </a:spcBef>
              <a:buNone/>
            </a:pPr>
            <a:r>
              <a:rPr u="sng" sz="2400" lang="en">
                <a:solidFill>
                  <a:schemeClr val="hlink"/>
                </a:solidFill>
                <a:hlinkClick r:id="rId4"/>
              </a:rPr>
              <a:t>Rob Dodson Polymer install walkthrough</a:t>
            </a:r>
          </a:p>
          <a:p>
            <a:pPr rtl="0" lvl="0">
              <a:spcBef>
                <a:spcPts val="0"/>
              </a:spcBef>
              <a:buNone/>
            </a:pPr>
            <a:r>
              <a:rPr u="sng" sz="2400" lang="en">
                <a:solidFill>
                  <a:schemeClr val="hlink"/>
                </a:solidFill>
                <a:hlinkClick r:id="rId5"/>
              </a:rPr>
              <a:t>Polymer Core</a:t>
            </a:r>
          </a:p>
          <a:p>
            <a:pPr rtl="0" lvl="0">
              <a:spcBef>
                <a:spcPts val="0"/>
              </a:spcBef>
              <a:buNone/>
            </a:pPr>
            <a:r>
              <a:rPr u="sng" sz="2400" lang="en">
                <a:solidFill>
                  <a:schemeClr val="hlink"/>
                </a:solidFill>
                <a:hlinkClick r:id="rId6"/>
              </a:rPr>
              <a:t>polymer designer</a:t>
            </a:r>
          </a:p>
          <a:p>
            <a:pPr rtl="0" lvl="0">
              <a:spcBef>
                <a:spcPts val="0"/>
              </a:spcBef>
              <a:buNone/>
            </a:pPr>
            <a:r>
              <a:rPr u="sng" sz="2400" lang="en">
                <a:solidFill>
                  <a:schemeClr val="hlink"/>
                </a:solidFill>
                <a:hlinkClick r:id="rId7"/>
              </a:rPr>
              <a:t>Component Kitchen</a:t>
            </a:r>
          </a:p>
          <a:p>
            <a:pPr rtl="0" lvl="0">
              <a:spcBef>
                <a:spcPts val="0"/>
              </a:spcBef>
              <a:buNone/>
            </a:pPr>
            <a:r>
              <a:rPr u="sng" sz="2400" lang="en">
                <a:solidFill>
                  <a:schemeClr val="hlink"/>
                </a:solidFill>
                <a:hlinkClick r:id="rId8"/>
              </a:rPr>
              <a:t>bower</a:t>
            </a:r>
          </a:p>
          <a:p>
            <a:pPr rtl="0">
              <a:spcBef>
                <a:spcPts val="0"/>
              </a:spcBef>
              <a:buNone/>
            </a:pPr>
            <a:r>
              <a:rPr u="sng" sz="2400" lang="en">
                <a:solidFill>
                  <a:schemeClr val="hlink"/>
                </a:solidFill>
                <a:hlinkClick r:id="rId9"/>
              </a:rPr>
              <a:t>Grunt Task Runner</a:t>
            </a:r>
          </a:p>
          <a:p>
            <a:pPr rtl="0" lvl="0">
              <a:spcBef>
                <a:spcPts val="0"/>
              </a:spcBef>
              <a:buNone/>
            </a:pPr>
            <a:r>
              <a:rPr sz="2400" lang="en"/>
              <a:t>http://www.html5rocks.com/en/tutorials/webcomponents/yeoman/</a:t>
            </a:r>
          </a:p>
          <a:p>
            <a:pPr>
              <a:spcBef>
                <a:spcPts val="0"/>
              </a:spcBef>
              <a:buNone/>
            </a:pPr>
            <a:br>
              <a:rPr sz="2400" lang="en"/>
            </a:br>
            <a:br>
              <a:rPr sz="2400" lang="en"/>
            </a:b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7" name="Shape 397"/>
        <p:cNvGrpSpPr/>
        <p:nvPr/>
      </p:nvGrpSpPr>
      <p:grpSpPr>
        <a:xfrm>
          <a:off y="0" x="0"/>
          <a:ext cy="0" cx="0"/>
          <a:chOff y="0" x="0"/>
          <a:chExt cy="0" cx="0"/>
        </a:xfrm>
      </p:grpSpPr>
      <p:sp>
        <p:nvSpPr>
          <p:cNvPr id="398" name="Shape 39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99" name="Shape 39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spcAft>
                <a:spcPts val="500"/>
              </a:spcAft>
              <a:buNone/>
            </a:pPr>
            <a:r>
              <a:rPr sz="1800" lang="en">
                <a:solidFill>
                  <a:schemeClr val="dk1"/>
                </a:solidFill>
              </a:rPr>
              <a:t>(Ink)</a:t>
            </a:r>
          </a:p>
          <a:p>
            <a:pPr rtl="0" lvl="0">
              <a:lnSpc>
                <a:spcPct val="115000"/>
              </a:lnSpc>
              <a:spcBef>
                <a:spcPts val="0"/>
              </a:spcBef>
              <a:spcAft>
                <a:spcPts val="500"/>
              </a:spcAft>
              <a:buClr>
                <a:schemeClr val="dk1"/>
              </a:buClr>
              <a:buSzPct val="61111"/>
              <a:buFont typeface="Arial"/>
              <a:buNone/>
            </a:pPr>
            <a:r>
              <a:rPr sz="1800" lang="en">
                <a:solidFill>
                  <a:schemeClr val="dk1"/>
                </a:solidFill>
              </a:rPr>
              <a:t>2 Tangible Surfaces</a:t>
            </a:r>
          </a:p>
          <a:p>
            <a:pPr rtl="0" lvl="0">
              <a:lnSpc>
                <a:spcPct val="115000"/>
              </a:lnSpc>
              <a:spcBef>
                <a:spcPts val="0"/>
              </a:spcBef>
              <a:spcAft>
                <a:spcPts val="500"/>
              </a:spcAft>
              <a:buClr>
                <a:schemeClr val="dk1"/>
              </a:buClr>
              <a:buSzPct val="61111"/>
              <a:buFont typeface="Arial"/>
              <a:buNone/>
            </a:pPr>
            <a:r>
              <a:rPr sz="1800" lang="en">
                <a:solidFill>
                  <a:schemeClr val="dk1"/>
                </a:solidFill>
              </a:rPr>
              <a:t>Surfaces are intuitive and natural</a:t>
            </a:r>
          </a:p>
          <a:p>
            <a:pPr rtl="0" lvl="0" indent="3048">
              <a:lnSpc>
                <a:spcPct val="115000"/>
              </a:lnSpc>
              <a:spcBef>
                <a:spcPts val="0"/>
              </a:spcBef>
              <a:spcAft>
                <a:spcPts val="500"/>
              </a:spcAft>
              <a:buClr>
                <a:schemeClr val="dk1"/>
              </a:buClr>
              <a:buSzPct val="61111"/>
              <a:buFont typeface="Arial"/>
              <a:buNone/>
            </a:pPr>
            <a:r>
              <a:rPr sz="1800" lang="en">
                <a:solidFill>
                  <a:schemeClr val="dk1"/>
                </a:solidFill>
                <a:latin typeface="Courier New"/>
                <a:ea typeface="Courier New"/>
                <a:cs typeface="Courier New"/>
                <a:sym typeface="Courier New"/>
              </a:rPr>
              <a:t>Surfaces and edges provide visual cues that are grounded in our experience of reality. The use of familiar tactile attributes speaks to primal parts of our brains and helps us quickly understand affordances.</a:t>
            </a:r>
          </a:p>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2" name="Shape 402"/>
        <p:cNvGrpSpPr/>
        <p:nvPr/>
      </p:nvGrpSpPr>
      <p:grpSpPr>
        <a:xfrm>
          <a:off y="0" x="0"/>
          <a:ext cy="0" cx="0"/>
          <a:chOff y="0" x="0"/>
          <a:chExt cy="0" cx="0"/>
        </a:xfrm>
      </p:grpSpPr>
      <p:sp>
        <p:nvSpPr>
          <p:cNvPr id="403" name="Shape 40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04" name="Shape 40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sz="1800" lang="en"/>
              <a:t>(Z axis and shadows)</a:t>
            </a:r>
          </a:p>
          <a:p>
            <a:pPr rtl="0">
              <a:spcBef>
                <a:spcPts val="0"/>
              </a:spcBef>
              <a:buNone/>
            </a:pPr>
            <a:r>
              <a:t/>
            </a:r>
            <a:endParaRPr/>
          </a:p>
          <a:p>
            <a:pPr rtl="0" lvl="0">
              <a:lnSpc>
                <a:spcPct val="115000"/>
              </a:lnSpc>
              <a:spcBef>
                <a:spcPts val="0"/>
              </a:spcBef>
              <a:spcAft>
                <a:spcPts val="500"/>
              </a:spcAft>
              <a:buClr>
                <a:schemeClr val="dk1"/>
              </a:buClr>
              <a:buSzPct val="61111"/>
              <a:buFont typeface="Arial"/>
              <a:buNone/>
            </a:pPr>
            <a:r>
              <a:rPr sz="1800" lang="en">
                <a:solidFill>
                  <a:schemeClr val="dk1"/>
                </a:solidFill>
                <a:latin typeface="Courier New"/>
                <a:ea typeface="Courier New"/>
                <a:cs typeface="Courier New"/>
                <a:sym typeface="Courier New"/>
              </a:rPr>
              <a:t>3 Dimensional Affordances</a:t>
            </a:r>
          </a:p>
          <a:p>
            <a:pPr rtl="0" lvl="0" indent="3048">
              <a:lnSpc>
                <a:spcPct val="115000"/>
              </a:lnSpc>
              <a:spcBef>
                <a:spcPts val="0"/>
              </a:spcBef>
              <a:spcAft>
                <a:spcPts val="500"/>
              </a:spcAft>
              <a:buClr>
                <a:schemeClr val="dk1"/>
              </a:buClr>
              <a:buSzPct val="61111"/>
              <a:buFont typeface="Arial"/>
              <a:buNone/>
            </a:pPr>
            <a:r>
              <a:rPr sz="1800" lang="en">
                <a:solidFill>
                  <a:schemeClr val="dk1"/>
                </a:solidFill>
              </a:rPr>
              <a:t>Dimensionality affords interaction</a:t>
            </a:r>
          </a:p>
          <a:p>
            <a:pPr rtl="0" lvl="0">
              <a:lnSpc>
                <a:spcPct val="115000"/>
              </a:lnSpc>
              <a:spcBef>
                <a:spcPts val="0"/>
              </a:spcBef>
              <a:spcAft>
                <a:spcPts val="500"/>
              </a:spcAft>
              <a:buClr>
                <a:schemeClr val="dk1"/>
              </a:buClr>
              <a:buSzPct val="61111"/>
              <a:buFont typeface="Arial"/>
              <a:buNone/>
            </a:pPr>
            <a:r>
              <a:rPr sz="1800" lang="en">
                <a:solidFill>
                  <a:schemeClr val="dk1"/>
                </a:solidFill>
              </a:rPr>
              <a:t>The fundamentals of light, surface, and movement are key to conveying how objects interact. Realistic lighting shows seams, divides space, and indicates moving parts.</a:t>
            </a:r>
          </a:p>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7" name="Shape 407"/>
        <p:cNvGrpSpPr/>
        <p:nvPr/>
      </p:nvGrpSpPr>
      <p:grpSpPr>
        <a:xfrm>
          <a:off y="0" x="0"/>
          <a:ext cy="0" cx="0"/>
          <a:chOff y="0" x="0"/>
          <a:chExt cy="0" cx="0"/>
        </a:xfrm>
      </p:grpSpPr>
      <p:sp>
        <p:nvSpPr>
          <p:cNvPr id="408" name="Shape 40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09" name="Shape 40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Auto scales for phone, tablet, desktop, aaand wearables</a:t>
            </a:r>
          </a:p>
          <a:p>
            <a:pPr rtl="0">
              <a:spcBef>
                <a:spcPts val="0"/>
              </a:spcBef>
              <a:buNone/>
            </a:pPr>
            <a:r>
              <a:t/>
            </a:r>
            <a:endParaRPr/>
          </a:p>
          <a:p>
            <a:pPr rtl="0">
              <a:spcBef>
                <a:spcPts val="0"/>
              </a:spcBef>
              <a:buNone/>
            </a:pPr>
            <a:r>
              <a:rPr sz="1800" lang="en">
                <a:solidFill>
                  <a:schemeClr val="dk1"/>
                </a:solidFill>
                <a:latin typeface="Courier New"/>
                <a:ea typeface="Courier New"/>
                <a:cs typeface="Courier New"/>
                <a:sym typeface="Courier New"/>
              </a:rPr>
              <a:t>4 One Design</a:t>
            </a:r>
          </a:p>
          <a:p>
            <a:pPr rtl="0" lvl="0">
              <a:lnSpc>
                <a:spcPct val="115000"/>
              </a:lnSpc>
              <a:spcBef>
                <a:spcPts val="0"/>
              </a:spcBef>
              <a:spcAft>
                <a:spcPts val="500"/>
              </a:spcAft>
              <a:buClr>
                <a:schemeClr val="dk1"/>
              </a:buClr>
              <a:buSzPct val="61111"/>
              <a:buFont typeface="Arial"/>
              <a:buNone/>
            </a:pPr>
            <a:r>
              <a:rPr sz="1800" lang="en">
                <a:solidFill>
                  <a:schemeClr val="dk1"/>
                </a:solidFill>
              </a:rPr>
              <a:t>One adaptive design</a:t>
            </a:r>
          </a:p>
          <a:p>
            <a:pPr rtl="0" lvl="0">
              <a:lnSpc>
                <a:spcPct val="115000"/>
              </a:lnSpc>
              <a:spcBef>
                <a:spcPts val="0"/>
              </a:spcBef>
              <a:spcAft>
                <a:spcPts val="500"/>
              </a:spcAft>
              <a:buClr>
                <a:schemeClr val="dk1"/>
              </a:buClr>
              <a:buSzPct val="61111"/>
              <a:buFont typeface="Arial"/>
              <a:buNone/>
            </a:pPr>
            <a:r>
              <a:rPr sz="1800" lang="en">
                <a:solidFill>
                  <a:schemeClr val="dk1"/>
                </a:solidFill>
              </a:rPr>
              <a:t>A single underlying design system organizes interactions and space. Each device reflects a different view of the same underlying system. Each view</a:t>
            </a:r>
          </a:p>
          <a:p>
            <a:pPr rtl="0" lvl="0">
              <a:lnSpc>
                <a:spcPct val="115000"/>
              </a:lnSpc>
              <a:spcBef>
                <a:spcPts val="0"/>
              </a:spcBef>
              <a:spcAft>
                <a:spcPts val="500"/>
              </a:spcAft>
              <a:buClr>
                <a:schemeClr val="dk1"/>
              </a:buClr>
              <a:buSzPct val="61111"/>
              <a:buFont typeface="Arial"/>
              <a:buNone/>
            </a:pPr>
            <a:r>
              <a:rPr sz="1800" lang="en">
                <a:solidFill>
                  <a:schemeClr val="dk1"/>
                </a:solidFill>
              </a:rPr>
              <a:t>is tailored to the size and interaction appropriate for</a:t>
            </a:r>
          </a:p>
          <a:p>
            <a:pPr lvl="0">
              <a:lnSpc>
                <a:spcPct val="115000"/>
              </a:lnSpc>
              <a:spcBef>
                <a:spcPts val="0"/>
              </a:spcBef>
              <a:spcAft>
                <a:spcPts val="500"/>
              </a:spcAft>
              <a:buClr>
                <a:schemeClr val="dk1"/>
              </a:buClr>
              <a:buSzPct val="61111"/>
              <a:buFont typeface="Arial"/>
              <a:buNone/>
            </a:pPr>
            <a:r>
              <a:rPr sz="1800" lang="en">
                <a:solidFill>
                  <a:schemeClr val="dk1"/>
                </a:solidFill>
              </a:rPr>
              <a:t>that device. Colors, iconography, hierarchy, and spatial relationships remain constant.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2" name="Shape 412"/>
        <p:cNvGrpSpPr/>
        <p:nvPr/>
      </p:nvGrpSpPr>
      <p:grpSpPr>
        <a:xfrm>
          <a:off y="0" x="0"/>
          <a:ext cy="0" cx="0"/>
          <a:chOff y="0" x="0"/>
          <a:chExt cy="0" cx="0"/>
        </a:xfrm>
      </p:grpSpPr>
      <p:sp>
        <p:nvSpPr>
          <p:cNvPr id="413" name="Shape 41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14" name="Shape 41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spcAft>
                <a:spcPts val="500"/>
              </a:spcAft>
              <a:buClr>
                <a:schemeClr val="dk1"/>
              </a:buClr>
              <a:buSzPct val="61111"/>
              <a:buFont typeface="Arial"/>
              <a:buNone/>
            </a:pPr>
            <a:r>
              <a:rPr b="1" sz="1800" lang="en">
                <a:solidFill>
                  <a:schemeClr val="dk1"/>
                </a:solidFill>
              </a:rPr>
              <a:t>5 Bold and Intentional</a:t>
            </a:r>
          </a:p>
          <a:p>
            <a:pPr rtl="0" lvl="0">
              <a:lnSpc>
                <a:spcPct val="115000"/>
              </a:lnSpc>
              <a:spcBef>
                <a:spcPts val="0"/>
              </a:spcBef>
              <a:spcAft>
                <a:spcPts val="500"/>
              </a:spcAft>
              <a:buClr>
                <a:schemeClr val="dk1"/>
              </a:buClr>
              <a:buSzPct val="61111"/>
              <a:buFont typeface="Arial"/>
              <a:buNone/>
            </a:pPr>
            <a:r>
              <a:rPr sz="1800" lang="en">
                <a:solidFill>
                  <a:schemeClr val="dk1"/>
                </a:solidFill>
              </a:rPr>
              <a:t>Content is bold, graphic, and intentional</a:t>
            </a:r>
          </a:p>
          <a:p>
            <a:pPr rtl="0" lvl="0" indent="3048">
              <a:lnSpc>
                <a:spcPct val="115000"/>
              </a:lnSpc>
              <a:spcBef>
                <a:spcPts val="0"/>
              </a:spcBef>
              <a:spcAft>
                <a:spcPts val="500"/>
              </a:spcAft>
              <a:buClr>
                <a:schemeClr val="dk1"/>
              </a:buClr>
              <a:buSzPct val="61111"/>
              <a:buFont typeface="Arial"/>
              <a:buNone/>
            </a:pPr>
            <a:r>
              <a:rPr sz="1800" lang="en">
                <a:solidFill>
                  <a:schemeClr val="dk1"/>
                </a:solidFill>
              </a:rPr>
              <a:t>Bold design creates hierarchy, meaning, and focus. Deliberate color choices, edge-to-edge imagery, large-scale typography, and intentional White space create immersion and clarity.</a:t>
            </a:r>
          </a:p>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7" name="Shape 417"/>
        <p:cNvGrpSpPr/>
        <p:nvPr/>
      </p:nvGrpSpPr>
      <p:grpSpPr>
        <a:xfrm>
          <a:off y="0" x="0"/>
          <a:ext cy="0" cx="0"/>
          <a:chOff y="0" x="0"/>
          <a:chExt cy="0" cx="0"/>
        </a:xfrm>
      </p:grpSpPr>
      <p:sp>
        <p:nvSpPr>
          <p:cNvPr id="418" name="Shape 41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19" name="Shape 41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spcAft>
                <a:spcPts val="500"/>
              </a:spcAft>
              <a:buClr>
                <a:schemeClr val="dk1"/>
              </a:buClr>
              <a:buSzPct val="61111"/>
              <a:buFont typeface="Arial"/>
              <a:buNone/>
            </a:pPr>
            <a:r>
              <a:rPr sz="1800" lang="en">
                <a:solidFill>
                  <a:schemeClr val="dk1"/>
                </a:solidFill>
              </a:rPr>
              <a:t>6 Emphasize Actions</a:t>
            </a:r>
          </a:p>
          <a:p>
            <a:pPr rtl="0" lvl="0" indent="3048">
              <a:lnSpc>
                <a:spcPct val="115000"/>
              </a:lnSpc>
              <a:spcBef>
                <a:spcPts val="0"/>
              </a:spcBef>
              <a:spcAft>
                <a:spcPts val="500"/>
              </a:spcAft>
              <a:buClr>
                <a:schemeClr val="dk1"/>
              </a:buClr>
              <a:buSzPct val="61111"/>
              <a:buFont typeface="Arial"/>
              <a:buNone/>
            </a:pPr>
            <a:r>
              <a:rPr sz="1800" lang="en">
                <a:solidFill>
                  <a:schemeClr val="dk1"/>
                </a:solidFill>
              </a:rPr>
              <a:t>Color, surface, and iconography emphasize actions</a:t>
            </a:r>
          </a:p>
          <a:p>
            <a:pPr rtl="0" lvl="0" indent="3048">
              <a:lnSpc>
                <a:spcPct val="115000"/>
              </a:lnSpc>
              <a:spcBef>
                <a:spcPts val="0"/>
              </a:spcBef>
              <a:spcAft>
                <a:spcPts val="500"/>
              </a:spcAft>
              <a:buClr>
                <a:schemeClr val="dk1"/>
              </a:buClr>
              <a:buSzPct val="61111"/>
              <a:buFont typeface="Arial"/>
              <a:buNone/>
            </a:pPr>
            <a:r>
              <a:rPr sz="1800" lang="en">
                <a:solidFill>
                  <a:schemeClr val="dk1"/>
                </a:solidFill>
              </a:rPr>
              <a:t>User action is the essence of experience design. The primary actions are inflection points</a:t>
            </a:r>
          </a:p>
          <a:p>
            <a:pPr rtl="0" lvl="0">
              <a:lnSpc>
                <a:spcPct val="115000"/>
              </a:lnSpc>
              <a:spcBef>
                <a:spcPts val="0"/>
              </a:spcBef>
              <a:spcAft>
                <a:spcPts val="500"/>
              </a:spcAft>
              <a:buClr>
                <a:schemeClr val="dk1"/>
              </a:buClr>
              <a:buSzPct val="61111"/>
              <a:buFont typeface="Arial"/>
              <a:buNone/>
            </a:pPr>
            <a:r>
              <a:rPr sz="1800" lang="en">
                <a:solidFill>
                  <a:schemeClr val="dk1"/>
                </a:solidFill>
                <a:latin typeface="Times New Roman"/>
                <a:ea typeface="Times New Roman"/>
                <a:cs typeface="Times New Roman"/>
                <a:sym typeface="Times New Roman"/>
              </a:rPr>
              <a:t>that transform the Whole</a:t>
            </a:r>
          </a:p>
          <a:p>
            <a:pPr lvl="0">
              <a:lnSpc>
                <a:spcPct val="115000"/>
              </a:lnSpc>
              <a:spcBef>
                <a:spcPts val="0"/>
              </a:spcBef>
              <a:spcAft>
                <a:spcPts val="500"/>
              </a:spcAft>
              <a:buClr>
                <a:schemeClr val="dk1"/>
              </a:buClr>
              <a:buSzPct val="61111"/>
              <a:buFont typeface="Arial"/>
              <a:buNone/>
            </a:pPr>
            <a:r>
              <a:rPr sz="1800" lang="en">
                <a:solidFill>
                  <a:schemeClr val="dk1"/>
                </a:solidFill>
              </a:rPr>
              <a:t>design. Their emphasis makes core functionality immediately apparent and provides waypoints for the user.</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2" name="Shape 422"/>
        <p:cNvGrpSpPr/>
        <p:nvPr/>
      </p:nvGrpSpPr>
      <p:grpSpPr>
        <a:xfrm>
          <a:off y="0" x="0"/>
          <a:ext cy="0" cx="0"/>
          <a:chOff y="0" x="0"/>
          <a:chExt cy="0" cx="0"/>
        </a:xfrm>
      </p:grpSpPr>
      <p:sp>
        <p:nvSpPr>
          <p:cNvPr id="423" name="Shape 42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24" name="Shape 42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spcAft>
                <a:spcPts val="500"/>
              </a:spcAft>
              <a:buNone/>
            </a:pPr>
            <a:r>
              <a:rPr sz="1800" lang="en">
                <a:solidFill>
                  <a:schemeClr val="dk1"/>
                </a:solidFill>
              </a:rPr>
              <a:t>7 User-initiated Change</a:t>
            </a:r>
          </a:p>
          <a:p>
            <a:pPr rtl="0" lvl="0">
              <a:lnSpc>
                <a:spcPct val="115000"/>
              </a:lnSpc>
              <a:spcBef>
                <a:spcPts val="0"/>
              </a:spcBef>
              <a:spcAft>
                <a:spcPts val="500"/>
              </a:spcAft>
              <a:buNone/>
            </a:pPr>
            <a:r>
              <a:rPr sz="1800" lang="en">
                <a:solidFill>
                  <a:schemeClr val="dk1"/>
                </a:solidFill>
              </a:rPr>
              <a:t>Users initiate change</a:t>
            </a:r>
          </a:p>
          <a:p>
            <a:pPr rtl="0" lvl="0">
              <a:lnSpc>
                <a:spcPct val="115000"/>
              </a:lnSpc>
              <a:spcBef>
                <a:spcPts val="0"/>
              </a:spcBef>
              <a:spcAft>
                <a:spcPts val="500"/>
              </a:spcAft>
              <a:buClr>
                <a:schemeClr val="dk1"/>
              </a:buClr>
              <a:buSzPct val="61111"/>
              <a:buFont typeface="Arial"/>
              <a:buNone/>
            </a:pPr>
            <a:r>
              <a:rPr sz="1800" lang="en">
                <a:solidFill>
                  <a:schemeClr val="dk1"/>
                </a:solidFill>
              </a:rPr>
              <a:t>Changes in the interface derive</a:t>
            </a:r>
          </a:p>
          <a:p>
            <a:pPr rtl="0" lvl="0">
              <a:lnSpc>
                <a:spcPct val="115000"/>
              </a:lnSpc>
              <a:spcBef>
                <a:spcPts val="0"/>
              </a:spcBef>
              <a:spcAft>
                <a:spcPts val="500"/>
              </a:spcAft>
              <a:buNone/>
            </a:pPr>
            <a:r>
              <a:t/>
            </a:r>
            <a:endParaRPr sz="1800">
              <a:solidFill>
                <a:schemeClr val="dk1"/>
              </a:solidFill>
            </a:endParaRPr>
          </a:p>
          <a:p>
            <a:pPr rtl="0" lvl="0">
              <a:lnSpc>
                <a:spcPct val="115000"/>
              </a:lnSpc>
              <a:spcBef>
                <a:spcPts val="0"/>
              </a:spcBef>
              <a:spcAft>
                <a:spcPts val="500"/>
              </a:spcAft>
              <a:buClr>
                <a:schemeClr val="dk1"/>
              </a:buClr>
              <a:buSzPct val="61111"/>
              <a:buFont typeface="Arial"/>
              <a:buNone/>
            </a:pPr>
            <a:r>
              <a:rPr sz="1800" lang="en">
                <a:solidFill>
                  <a:schemeClr val="dk1"/>
                </a:solidFill>
              </a:rPr>
              <a:t>their energy from user actions. Motion that cascades from touch respects and reinforces the user as the prime mover</a:t>
            </a:r>
          </a:p>
          <a:p>
            <a:pPr rtl="0" lvl="0">
              <a:lnSpc>
                <a:spcPct val="115000"/>
              </a:lnSpc>
              <a:spcBef>
                <a:spcPts val="0"/>
              </a:spcBef>
              <a:spcAft>
                <a:spcPts val="500"/>
              </a:spcAft>
              <a:buClr>
                <a:schemeClr val="dk1"/>
              </a:buClr>
              <a:buFont typeface="Arial"/>
              <a:buNone/>
            </a:pPr>
            <a:r>
              <a:t/>
            </a:r>
            <a:endParaRPr sz="1800">
              <a:solidFill>
                <a:schemeClr val="dk1"/>
              </a:solidFill>
            </a:endParaRPr>
          </a:p>
          <a:p>
            <a:pPr>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7" name="Shape 427"/>
        <p:cNvGrpSpPr/>
        <p:nvPr/>
      </p:nvGrpSpPr>
      <p:grpSpPr>
        <a:xfrm>
          <a:off y="0" x="0"/>
          <a:ext cy="0" cx="0"/>
          <a:chOff y="0" x="0"/>
          <a:chExt cy="0" cx="0"/>
        </a:xfrm>
      </p:grpSpPr>
      <p:sp>
        <p:nvSpPr>
          <p:cNvPr id="428" name="Shape 42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29" name="Shape 42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spcAft>
                <a:spcPts val="500"/>
              </a:spcAft>
              <a:buClr>
                <a:schemeClr val="dk1"/>
              </a:buClr>
              <a:buSzPct val="61111"/>
              <a:buFont typeface="Arial"/>
              <a:buNone/>
            </a:pPr>
            <a:r>
              <a:rPr sz="1800" lang="en">
                <a:solidFill>
                  <a:schemeClr val="dk1"/>
                </a:solidFill>
              </a:rPr>
              <a:t>8 Animation Choreography</a:t>
            </a:r>
          </a:p>
          <a:p>
            <a:pPr rtl="0" lvl="0">
              <a:lnSpc>
                <a:spcPct val="115000"/>
              </a:lnSpc>
              <a:spcBef>
                <a:spcPts val="0"/>
              </a:spcBef>
              <a:spcAft>
                <a:spcPts val="500"/>
              </a:spcAft>
              <a:buClr>
                <a:schemeClr val="dk1"/>
              </a:buClr>
              <a:buSzPct val="61111"/>
              <a:buFont typeface="Arial"/>
              <a:buNone/>
            </a:pPr>
            <a:r>
              <a:rPr sz="1800" lang="en">
                <a:solidFill>
                  <a:schemeClr val="dk1"/>
                </a:solidFill>
              </a:rPr>
              <a:t>Animation is choreographed on a shared stage</a:t>
            </a:r>
          </a:p>
          <a:p>
            <a:pPr rtl="0" lvl="0">
              <a:lnSpc>
                <a:spcPct val="115000"/>
              </a:lnSpc>
              <a:spcBef>
                <a:spcPts val="0"/>
              </a:spcBef>
              <a:spcAft>
                <a:spcPts val="500"/>
              </a:spcAft>
              <a:buClr>
                <a:schemeClr val="dk1"/>
              </a:buClr>
              <a:buSzPct val="61111"/>
              <a:buFont typeface="Arial"/>
              <a:buNone/>
            </a:pPr>
            <a:r>
              <a:rPr sz="1800" lang="en">
                <a:solidFill>
                  <a:schemeClr val="dk1"/>
                </a:solidFill>
              </a:rPr>
              <a:t>All action takes place in a single environment. Objects are presented to the user Without breaking the continuity of experience even as they transform and reorganize.</a:t>
            </a:r>
          </a:p>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2" name="Shape 432"/>
        <p:cNvGrpSpPr/>
        <p:nvPr/>
      </p:nvGrpSpPr>
      <p:grpSpPr>
        <a:xfrm>
          <a:off y="0" x="0"/>
          <a:ext cy="0" cx="0"/>
          <a:chOff y="0" x="0"/>
          <a:chExt cy="0" cx="0"/>
        </a:xfrm>
      </p:grpSpPr>
      <p:sp>
        <p:nvSpPr>
          <p:cNvPr id="433" name="Shape 4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34" name="Shape 43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lnSpc>
                <a:spcPct val="115000"/>
              </a:lnSpc>
              <a:spcBef>
                <a:spcPts val="0"/>
              </a:spcBef>
              <a:spcAft>
                <a:spcPts val="500"/>
              </a:spcAft>
              <a:buClr>
                <a:schemeClr val="dk1"/>
              </a:buClr>
              <a:buSzPct val="61111"/>
              <a:buFont typeface="Arial"/>
              <a:buNone/>
            </a:pPr>
            <a:r>
              <a:rPr sz="1800" lang="en">
                <a:solidFill>
                  <a:schemeClr val="dk1"/>
                </a:solidFill>
              </a:rPr>
              <a:t>9 Meaningful Motion</a:t>
            </a:r>
          </a:p>
          <a:p>
            <a:pPr rtl="0" lvl="0">
              <a:lnSpc>
                <a:spcPct val="115000"/>
              </a:lnSpc>
              <a:spcBef>
                <a:spcPts val="0"/>
              </a:spcBef>
              <a:spcAft>
                <a:spcPts val="500"/>
              </a:spcAft>
              <a:buClr>
                <a:schemeClr val="dk1"/>
              </a:buClr>
              <a:buSzPct val="61111"/>
              <a:buFont typeface="Arial"/>
              <a:buNone/>
            </a:pPr>
            <a:r>
              <a:rPr sz="1800" lang="en">
                <a:solidFill>
                  <a:schemeClr val="dk1"/>
                </a:solidFill>
              </a:rPr>
              <a:t>Motion provides meaning</a:t>
            </a:r>
          </a:p>
          <a:p>
            <a:pPr rtl="0" lvl="0" indent="6096">
              <a:lnSpc>
                <a:spcPct val="115000"/>
              </a:lnSpc>
              <a:spcBef>
                <a:spcPts val="0"/>
              </a:spcBef>
              <a:spcAft>
                <a:spcPts val="500"/>
              </a:spcAft>
              <a:buClr>
                <a:schemeClr val="dk1"/>
              </a:buClr>
              <a:buSzPct val="61111"/>
              <a:buFont typeface="Arial"/>
              <a:buNone/>
            </a:pPr>
            <a:r>
              <a:rPr sz="1800" lang="en">
                <a:solidFill>
                  <a:schemeClr val="dk1"/>
                </a:solidFill>
              </a:rPr>
              <a:t>Motion is meaningful and appropriate, serving to focus attention and maintain continuity. Feedback is subtle yet clear. Transitions are efficient yet coherent.</a:t>
            </a:r>
          </a:p>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8" name="Shape 438"/>
        <p:cNvGrpSpPr/>
        <p:nvPr/>
      </p:nvGrpSpPr>
      <p:grpSpPr>
        <a:xfrm>
          <a:off y="0" x="0"/>
          <a:ext cy="0" cx="0"/>
          <a:chOff y="0" x="0"/>
          <a:chExt cy="0" cx="0"/>
        </a:xfrm>
      </p:grpSpPr>
      <p:sp>
        <p:nvSpPr>
          <p:cNvPr id="439" name="Shape 43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40" name="Shape 44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4" name="Shape 444"/>
        <p:cNvGrpSpPr/>
        <p:nvPr/>
      </p:nvGrpSpPr>
      <p:grpSpPr>
        <a:xfrm>
          <a:off y="0" x="0"/>
          <a:ext cy="0" cx="0"/>
          <a:chOff y="0" x="0"/>
          <a:chExt cy="0" cx="0"/>
        </a:xfrm>
      </p:grpSpPr>
      <p:sp>
        <p:nvSpPr>
          <p:cNvPr id="445" name="Shape 44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46" name="Shape 44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rPr sz="1800" lang="en"/>
              <a:t>If i can sum up polymer in 2 sentences, it would be this.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5" name="Shape 75"/>
        <p:cNvGrpSpPr/>
        <p:nvPr/>
      </p:nvGrpSpPr>
      <p:grpSpPr>
        <a:xfrm>
          <a:off y="0" x="0"/>
          <a:ext cy="0" cx="0"/>
          <a:chOff y="0" x="0"/>
          <a:chExt cy="0" cx="0"/>
        </a:xfrm>
      </p:grpSpPr>
      <p:sp>
        <p:nvSpPr>
          <p:cNvPr id="76" name="Shape 7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7" name="Shape 7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sz="2400" lang="en"/>
              <a:t>It is like a chemical polymer ( like PVC, PEP) in the sense that on a high level have small modular components which can be snapped together.</a:t>
            </a:r>
          </a:p>
          <a:p>
            <a:pPr>
              <a:spcBef>
                <a:spcPts val="0"/>
              </a:spcBef>
              <a:buNone/>
            </a:pPr>
            <a:r>
              <a:t/>
            </a:r>
            <a:endParaRPr sz="24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0" name="Shape 450"/>
        <p:cNvGrpSpPr/>
        <p:nvPr/>
      </p:nvGrpSpPr>
      <p:grpSpPr>
        <a:xfrm>
          <a:off y="0" x="0"/>
          <a:ext cy="0" cx="0"/>
          <a:chOff y="0" x="0"/>
          <a:chExt cy="0" cx="0"/>
        </a:xfrm>
      </p:grpSpPr>
      <p:sp>
        <p:nvSpPr>
          <p:cNvPr id="451" name="Shape 4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52" name="Shape 45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[Two more slides after this]</a:t>
            </a:r>
          </a:p>
          <a:p>
            <a:pPr rtl="0">
              <a:spcBef>
                <a:spcPts val="0"/>
              </a:spcBef>
              <a:buNone/>
            </a:pPr>
            <a:r>
              <a:t/>
            </a:r>
            <a:endParaRPr/>
          </a:p>
          <a:p>
            <a:pPr>
              <a:spcBef>
                <a:spcPts val="0"/>
              </a:spcBef>
              <a:buNone/>
            </a:pPr>
            <a:r>
              <a:rPr lang="en"/>
              <a:t>It would be funny if i actually made this presentation into a custom element X;^D</a:t>
            </a:r>
            <a:br>
              <a:rPr lang="en"/>
            </a:br>
            <a:br>
              <a:rPr lang="en"/>
            </a:br>
            <a:r>
              <a:rPr lang="en"/>
              <a:t>http://www.polymer-project.org/tools/designer/preview.html#b37c0c07ec8d7cebbe00</a:t>
            </a:r>
            <a:br>
              <a:rPr lang="en"/>
            </a:br>
            <a:br>
              <a:rPr lang="en"/>
            </a:br>
            <a:br>
              <a:rPr lang="en"/>
            </a:br>
            <a:r>
              <a:rPr lang="en"/>
              <a:t>play this if there is still time leftover( ROB DODSON SFHTML5 DEMO FROM April 19)</a:t>
            </a:r>
            <a:br>
              <a:rPr lang="en"/>
            </a:br>
            <a:r>
              <a:rPr lang="en"/>
              <a:t>https://www.youtube.com/watch?feature=player_detailpage&amp;v=mN7IAaRdi_k#t=9697</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6" name="Shape 456"/>
        <p:cNvGrpSpPr/>
        <p:nvPr/>
      </p:nvGrpSpPr>
      <p:grpSpPr>
        <a:xfrm>
          <a:off y="0" x="0"/>
          <a:ext cy="0" cx="0"/>
          <a:chOff y="0" x="0"/>
          <a:chExt cy="0" cx="0"/>
        </a:xfrm>
      </p:grpSpPr>
      <p:sp>
        <p:nvSpPr>
          <p:cNvPr id="457" name="Shape 45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58" name="Shape 45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a:spcBef>
                <a:spcPts val="0"/>
              </a:spcBef>
              <a:buNone/>
            </a:pPr>
            <a:r>
              <a:rPr lang="en"/>
              <a:t>Last slide before Question slide</a:t>
            </a:r>
          </a:p>
          <a:p>
            <a:pPr rtl="0">
              <a:spcBef>
                <a:spcPts val="0"/>
              </a:spcBef>
              <a:buNone/>
            </a:pPr>
            <a:r>
              <a:t/>
            </a:r>
            <a:endParaRPr/>
          </a:p>
          <a:p>
            <a:pPr>
              <a:spcBef>
                <a:spcPts val="0"/>
              </a:spcBef>
              <a:buNone/>
            </a:pPr>
            <a:r>
              <a:rPr lang="en"/>
              <a:t>Come to our other events!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2" name="Shape 462"/>
        <p:cNvGrpSpPr/>
        <p:nvPr/>
      </p:nvGrpSpPr>
      <p:grpSpPr>
        <a:xfrm>
          <a:off y="0" x="0"/>
          <a:ext cy="0" cx="0"/>
          <a:chOff y="0" x="0"/>
          <a:chExt cy="0" cx="0"/>
        </a:xfrm>
      </p:grpSpPr>
      <p:sp>
        <p:nvSpPr>
          <p:cNvPr id="463" name="Shape 46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64" name="Shape 46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8" name="Shape 468"/>
        <p:cNvGrpSpPr/>
        <p:nvPr/>
      </p:nvGrpSpPr>
      <p:grpSpPr>
        <a:xfrm>
          <a:off y="0" x="0"/>
          <a:ext cy="0" cx="0"/>
          <a:chOff y="0" x="0"/>
          <a:chExt cy="0" cx="0"/>
        </a:xfrm>
      </p:grpSpPr>
      <p:sp>
        <p:nvSpPr>
          <p:cNvPr id="469" name="Shape 46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0" name="Shape 47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4" name="Shape 474"/>
        <p:cNvGrpSpPr/>
        <p:nvPr/>
      </p:nvGrpSpPr>
      <p:grpSpPr>
        <a:xfrm>
          <a:off y="0" x="0"/>
          <a:ext cy="0" cx="0"/>
          <a:chOff y="0" x="0"/>
          <a:chExt cy="0" cx="0"/>
        </a:xfrm>
      </p:grpSpPr>
      <p:sp>
        <p:nvSpPr>
          <p:cNvPr id="475" name="Shape 47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6" name="Shape 47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0" name="Shape 480"/>
        <p:cNvGrpSpPr/>
        <p:nvPr/>
      </p:nvGrpSpPr>
      <p:grpSpPr>
        <a:xfrm>
          <a:off y="0" x="0"/>
          <a:ext cy="0" cx="0"/>
          <a:chOff y="0" x="0"/>
          <a:chExt cy="0" cx="0"/>
        </a:xfrm>
      </p:grpSpPr>
      <p:sp>
        <p:nvSpPr>
          <p:cNvPr id="481" name="Shape 4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82" name="Shape 48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indent="0" marL="0">
              <a:lnSpc>
                <a:spcPct val="115000"/>
              </a:lnSpc>
              <a:spcBef>
                <a:spcPts val="0"/>
              </a:spcBef>
              <a:buNone/>
            </a:pPr>
            <a:r>
              <a:rPr lang="en">
                <a:solidFill>
                  <a:schemeClr val="dk1"/>
                </a:solidFill>
              </a:rPr>
              <a:t>Not included in talk but here for posterity.</a:t>
            </a:r>
            <a:br>
              <a:rPr lang="en">
                <a:solidFill>
                  <a:schemeClr val="dk1"/>
                </a:solidFill>
              </a:rPr>
            </a:br>
            <a:br>
              <a:rPr lang="en">
                <a:solidFill>
                  <a:schemeClr val="dk1"/>
                </a:solidFill>
              </a:rPr>
            </a:br>
            <a:r>
              <a:rPr lang="en">
                <a:solidFill>
                  <a:schemeClr val="dk1"/>
                </a:solidFill>
              </a:rPr>
              <a:t>“Kind of out of date. polymer-* and polymer-ui-* stuff was deprecated</a:t>
            </a:r>
          </a:p>
          <a:p>
            <a:pPr lvl="0" indent="0" marL="0">
              <a:lnSpc>
                <a:spcPct val="115000"/>
              </a:lnSpc>
              <a:spcBef>
                <a:spcPts val="0"/>
              </a:spcBef>
              <a:buNone/>
            </a:pPr>
            <a:br>
              <a:rPr lang="en">
                <a:solidFill>
                  <a:schemeClr val="dk1"/>
                </a:solidFill>
              </a:rPr>
            </a:br>
            <a:r>
              <a:rPr lang="en">
                <a:solidFill>
                  <a:schemeClr val="dk1"/>
                </a:solidFill>
              </a:rPr>
              <a:t>You could replace the part that says “Polymer Elements” with “Core Elements” and the Polymer UI Elements with “Paper Elements”.  The core stuff is our bedrock, it’s not heavily stylized but it’s meant to give you good scaffolding. We used the core elements to build the paper elements. Paper elements are more stylized, they’re kind of an expression of what you can do when you build on top of the core stuff to create a full thought out design system. The paper elements are part of Google’s </a:t>
            </a:r>
            <a:r>
              <a:rPr u="sng" lang="en">
                <a:solidFill>
                  <a:srgbClr val="1155CC"/>
                </a:solidFill>
                <a:hlinkClick r:id="rId2"/>
              </a:rPr>
              <a:t>“Material Design” system</a:t>
            </a:r>
            <a:r>
              <a:rPr lang="en"/>
              <a:t>” -Rob Dodson</a:t>
            </a:r>
            <a:br>
              <a:rPr lang="en"/>
            </a:br>
            <a:br>
              <a:rPr lang="en"/>
            </a:b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1" name="Shape 81"/>
        <p:cNvGrpSpPr/>
        <p:nvPr/>
      </p:nvGrpSpPr>
      <p:grpSpPr>
        <a:xfrm>
          <a:off y="0" x="0"/>
          <a:ext cy="0" cx="0"/>
          <a:chOff y="0" x="0"/>
          <a:chExt cy="0" cx="0"/>
        </a:xfrm>
      </p:grpSpPr>
      <p:sp>
        <p:nvSpPr>
          <p:cNvPr id="82" name="Shape 8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3" name="Shape 8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7" name="Shape 87"/>
        <p:cNvGrpSpPr/>
        <p:nvPr/>
      </p:nvGrpSpPr>
      <p:grpSpPr>
        <a:xfrm>
          <a:off y="0" x="0"/>
          <a:ext cy="0" cx="0"/>
          <a:chOff y="0" x="0"/>
          <a:chExt cy="0" cx="0"/>
        </a:xfrm>
      </p:grpSpPr>
      <p:sp>
        <p:nvSpPr>
          <p:cNvPr id="88" name="Shape 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9" name="Shape 8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media/image05.png" Type="http://schemas.openxmlformats.org/officeDocument/2006/relationships/image" Id="rId2"/><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p:nvPr/>
        </p:nvSpPr>
        <p:spPr>
          <a:xfrm rot="10800000" flipH="1">
            <a:off y="3093234" x="0"/>
            <a:ext cy="712499" cx="8458200"/>
          </a:xfrm>
          <a:prstGeom prst="rect">
            <a:avLst/>
          </a:prstGeom>
          <a:solidFill>
            <a:schemeClr val="dk2"/>
          </a:solidFill>
          <a:ln>
            <a:noFill/>
          </a:ln>
        </p:spPr>
        <p:txBody>
          <a:bodyPr bIns="45700" rIns="91425" lIns="91425" tIns="45700" anchor="ctr" anchorCtr="0">
            <a:noAutofit/>
          </a:bodyPr>
          <a:lstStyle/>
          <a:p>
            <a:pPr>
              <a:spcBef>
                <a:spcPts val="0"/>
              </a:spcBef>
              <a:buNone/>
            </a:pPr>
            <a:r>
              <a:t/>
            </a:r>
            <a:endParaRPr/>
          </a:p>
        </p:txBody>
      </p:sp>
      <p:sp>
        <p:nvSpPr>
          <p:cNvPr id="9" name="Shape 9"/>
          <p:cNvSpPr txBox="1"/>
          <p:nvPr>
            <p:ph type="ctrTitle"/>
          </p:nvPr>
        </p:nvSpPr>
        <p:spPr>
          <a:xfrm>
            <a:off y="1300757" x="685800"/>
            <a:ext cy="1684199" cx="7772400"/>
          </a:xfrm>
          <a:prstGeom prst="rect">
            <a:avLst/>
          </a:prstGeom>
        </p:spPr>
        <p:txBody>
          <a:bodyPr bIns="91425" rIns="91425" lIns="91425" tIns="91425" anchor="b" anchorCtr="0"/>
          <a:lstStyle>
            <a:lvl1pPr>
              <a:spcBef>
                <a:spcPts val="0"/>
              </a:spcBef>
              <a:buClr>
                <a:schemeClr val="dk2"/>
              </a:buClr>
              <a:buSzPct val="100000"/>
              <a:defRPr sz="7200">
                <a:solidFill>
                  <a:schemeClr val="dk2"/>
                </a:solidFill>
              </a:defRPr>
            </a:lvl1pPr>
            <a:lvl2pPr>
              <a:spcBef>
                <a:spcPts val="0"/>
              </a:spcBef>
              <a:buClr>
                <a:schemeClr val="dk2"/>
              </a:buClr>
              <a:buSzPct val="100000"/>
              <a:defRPr sz="7200">
                <a:solidFill>
                  <a:schemeClr val="dk2"/>
                </a:solidFill>
              </a:defRPr>
            </a:lvl2pPr>
            <a:lvl3pPr>
              <a:spcBef>
                <a:spcPts val="0"/>
              </a:spcBef>
              <a:buClr>
                <a:schemeClr val="dk2"/>
              </a:buClr>
              <a:buSzPct val="100000"/>
              <a:defRPr sz="7200">
                <a:solidFill>
                  <a:schemeClr val="dk2"/>
                </a:solidFill>
              </a:defRPr>
            </a:lvl3pPr>
            <a:lvl4pPr>
              <a:spcBef>
                <a:spcPts val="0"/>
              </a:spcBef>
              <a:buClr>
                <a:schemeClr val="dk2"/>
              </a:buClr>
              <a:buSzPct val="100000"/>
              <a:defRPr sz="7200">
                <a:solidFill>
                  <a:schemeClr val="dk2"/>
                </a:solidFill>
              </a:defRPr>
            </a:lvl4pPr>
            <a:lvl5pPr>
              <a:spcBef>
                <a:spcPts val="0"/>
              </a:spcBef>
              <a:buClr>
                <a:schemeClr val="dk2"/>
              </a:buClr>
              <a:buSzPct val="100000"/>
              <a:defRPr sz="7200">
                <a:solidFill>
                  <a:schemeClr val="dk2"/>
                </a:solidFill>
              </a:defRPr>
            </a:lvl5pPr>
            <a:lvl6pPr>
              <a:spcBef>
                <a:spcPts val="0"/>
              </a:spcBef>
              <a:buClr>
                <a:schemeClr val="dk2"/>
              </a:buClr>
              <a:buSzPct val="100000"/>
              <a:defRPr sz="7200">
                <a:solidFill>
                  <a:schemeClr val="dk2"/>
                </a:solidFill>
              </a:defRPr>
            </a:lvl6pPr>
            <a:lvl7pPr>
              <a:spcBef>
                <a:spcPts val="0"/>
              </a:spcBef>
              <a:buClr>
                <a:schemeClr val="dk2"/>
              </a:buClr>
              <a:buSzPct val="100000"/>
              <a:defRPr sz="7200">
                <a:solidFill>
                  <a:schemeClr val="dk2"/>
                </a:solidFill>
              </a:defRPr>
            </a:lvl7pPr>
            <a:lvl8pPr>
              <a:spcBef>
                <a:spcPts val="0"/>
              </a:spcBef>
              <a:buClr>
                <a:schemeClr val="dk2"/>
              </a:buClr>
              <a:buSzPct val="100000"/>
              <a:defRPr sz="7200">
                <a:solidFill>
                  <a:schemeClr val="dk2"/>
                </a:solidFill>
              </a:defRPr>
            </a:lvl8pPr>
            <a:lvl9pPr>
              <a:spcBef>
                <a:spcPts val="0"/>
              </a:spcBef>
              <a:buClr>
                <a:schemeClr val="dk2"/>
              </a:buClr>
              <a:buSzPct val="100000"/>
              <a:defRPr sz="7200">
                <a:solidFill>
                  <a:schemeClr val="dk2"/>
                </a:solidFill>
              </a:defRPr>
            </a:lvl9pPr>
          </a:lstStyle>
          <a:p/>
        </p:txBody>
      </p:sp>
      <p:sp>
        <p:nvSpPr>
          <p:cNvPr id="10" name="Shape 10"/>
          <p:cNvSpPr txBox="1"/>
          <p:nvPr>
            <p:ph idx="1" type="subTitle"/>
          </p:nvPr>
        </p:nvSpPr>
        <p:spPr>
          <a:xfrm>
            <a:off y="3093357" x="685800"/>
            <a:ext cy="712499" cx="7772400"/>
          </a:xfrm>
          <a:prstGeom prst="rect">
            <a:avLst/>
          </a:prstGeom>
        </p:spPr>
        <p:txBody>
          <a:bodyPr bIns="91425" rIns="91425" lIns="91425" tIns="91425" anchor="ctr" anchorCtr="0"/>
          <a:lstStyle>
            <a:lvl1pPr>
              <a:spcBef>
                <a:spcPts val="0"/>
              </a:spcBef>
              <a:buClr>
                <a:schemeClr val="lt2"/>
              </a:buClr>
              <a:buNone/>
              <a:defRPr b="1">
                <a:solidFill>
                  <a:schemeClr val="lt2"/>
                </a:solidFill>
              </a:defRPr>
            </a:lvl1pPr>
            <a:lvl2pPr>
              <a:spcBef>
                <a:spcPts val="0"/>
              </a:spcBef>
              <a:buClr>
                <a:schemeClr val="lt2"/>
              </a:buClr>
              <a:buSzPct val="100000"/>
              <a:buNone/>
              <a:defRPr b="1" sz="3000">
                <a:solidFill>
                  <a:schemeClr val="lt2"/>
                </a:solidFill>
              </a:defRPr>
            </a:lvl2pPr>
            <a:lvl3pPr>
              <a:spcBef>
                <a:spcPts val="0"/>
              </a:spcBef>
              <a:buClr>
                <a:schemeClr val="lt2"/>
              </a:buClr>
              <a:buSzPct val="100000"/>
              <a:buNone/>
              <a:defRPr b="1" sz="3000">
                <a:solidFill>
                  <a:schemeClr val="lt2"/>
                </a:solidFill>
              </a:defRPr>
            </a:lvl3pPr>
            <a:lvl4pPr>
              <a:spcBef>
                <a:spcPts val="0"/>
              </a:spcBef>
              <a:buClr>
                <a:schemeClr val="lt2"/>
              </a:buClr>
              <a:buSzPct val="100000"/>
              <a:buNone/>
              <a:defRPr b="1" sz="3000">
                <a:solidFill>
                  <a:schemeClr val="lt2"/>
                </a:solidFill>
              </a:defRPr>
            </a:lvl4pPr>
            <a:lvl5pPr>
              <a:spcBef>
                <a:spcPts val="0"/>
              </a:spcBef>
              <a:buClr>
                <a:schemeClr val="lt2"/>
              </a:buClr>
              <a:buSzPct val="100000"/>
              <a:buNone/>
              <a:defRPr b="1" sz="3000">
                <a:solidFill>
                  <a:schemeClr val="lt2"/>
                </a:solidFill>
              </a:defRPr>
            </a:lvl5pPr>
            <a:lvl6pPr>
              <a:spcBef>
                <a:spcPts val="0"/>
              </a:spcBef>
              <a:buClr>
                <a:schemeClr val="lt2"/>
              </a:buClr>
              <a:buSzPct val="100000"/>
              <a:buNone/>
              <a:defRPr b="1" sz="3000">
                <a:solidFill>
                  <a:schemeClr val="lt2"/>
                </a:solidFill>
              </a:defRPr>
            </a:lvl6pPr>
            <a:lvl7pPr>
              <a:spcBef>
                <a:spcPts val="0"/>
              </a:spcBef>
              <a:buClr>
                <a:schemeClr val="lt2"/>
              </a:buClr>
              <a:buSzPct val="100000"/>
              <a:buNone/>
              <a:defRPr b="1" sz="3000">
                <a:solidFill>
                  <a:schemeClr val="lt2"/>
                </a:solidFill>
              </a:defRPr>
            </a:lvl7pPr>
            <a:lvl8pPr>
              <a:spcBef>
                <a:spcPts val="0"/>
              </a:spcBef>
              <a:buClr>
                <a:schemeClr val="lt2"/>
              </a:buClr>
              <a:buSzPct val="100000"/>
              <a:buNone/>
              <a:defRPr b="1" sz="3000">
                <a:solidFill>
                  <a:schemeClr val="lt2"/>
                </a:solidFill>
              </a:defRPr>
            </a:lvl8pPr>
            <a:lvl9pPr>
              <a:spcBef>
                <a:spcPts val="0"/>
              </a:spcBef>
              <a:buClr>
                <a:schemeClr val="lt2"/>
              </a:buClr>
              <a:buSzPct val="100000"/>
              <a:buNone/>
              <a:defRPr b="1" sz="3000">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 name="Shape 11"/>
        <p:cNvGrpSpPr/>
        <p:nvPr/>
      </p:nvGrpSpPr>
      <p:grpSpPr>
        <a:xfrm>
          <a:off y="0" x="0"/>
          <a:ext cy="0" cx="0"/>
          <a:chOff y="0" x="0"/>
          <a:chExt cy="0" cx="0"/>
        </a:xfrm>
      </p:grpSpPr>
      <p:sp>
        <p:nvSpPr>
          <p:cNvPr id="12" name="Shape 12"/>
          <p:cNvSpPr/>
          <p:nvPr/>
        </p:nvSpPr>
        <p:spPr>
          <a:xfrm>
            <a:off y="205977" x="0"/>
            <a:ext cy="1165500" cx="8686800"/>
          </a:xfrm>
          <a:prstGeom prst="rect">
            <a:avLst/>
          </a:prstGeom>
          <a:solidFill>
            <a:schemeClr val="dk2"/>
          </a:solidFill>
          <a:ln>
            <a:noFill/>
          </a:ln>
        </p:spPr>
        <p:txBody>
          <a:bodyPr bIns="45700" rIns="91425" lIns="91425" tIns="45700" anchor="ctr" anchorCtr="0">
            <a:noAutofit/>
          </a:bodyPr>
          <a:lstStyle/>
          <a:p>
            <a:pPr>
              <a:spcBef>
                <a:spcPts val="0"/>
              </a:spcBef>
              <a:buNone/>
            </a:pPr>
            <a:r>
              <a:t/>
            </a:r>
            <a:endParaRPr/>
          </a:p>
        </p:txBody>
      </p:sp>
      <p:sp>
        <p:nvSpPr>
          <p:cNvPr id="13" name="Shape 13"/>
          <p:cNvSpPr txBox="1"/>
          <p:nvPr>
            <p:ph type="title"/>
          </p:nvPr>
        </p:nvSpPr>
        <p:spPr>
          <a:xfrm>
            <a:off y="205975" x="457200"/>
            <a:ext cy="1141499"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y="1460499" x="457200"/>
            <a:ext cy="3465299" cx="8229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pic>
        <p:nvPicPr>
          <p:cNvPr id="15" name="Shape 15"/>
          <p:cNvPicPr preferRelativeResize="0"/>
          <p:nvPr/>
        </p:nvPicPr>
        <p:blipFill>
          <a:blip r:embed="rId2">
            <a:alphaModFix/>
          </a:blip>
          <a:stretch>
            <a:fillRect/>
          </a:stretch>
        </p:blipFill>
        <p:spPr>
          <a:xfrm>
            <a:off y="4472100" x="8167400"/>
            <a:ext cy="671400" cx="976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y="0" x="0"/>
          <a:ext cy="0" cx="0"/>
          <a:chOff y="0" x="0"/>
          <a:chExt cy="0" cx="0"/>
        </a:xfrm>
      </p:grpSpPr>
      <p:sp>
        <p:nvSpPr>
          <p:cNvPr id="17" name="Shape 17"/>
          <p:cNvSpPr/>
          <p:nvPr/>
        </p:nvSpPr>
        <p:spPr>
          <a:xfrm>
            <a:off y="205977" x="0"/>
            <a:ext cy="1165500" cx="8686800"/>
          </a:xfrm>
          <a:prstGeom prst="rect">
            <a:avLst/>
          </a:prstGeom>
          <a:solidFill>
            <a:schemeClr val="dk2"/>
          </a:solidFill>
          <a:ln>
            <a:noFill/>
          </a:ln>
        </p:spPr>
        <p:txBody>
          <a:bodyPr bIns="45700" rIns="91425" lIns="91425" tIns="45700" anchor="ctr" anchorCtr="0">
            <a:noAutofit/>
          </a:bodyPr>
          <a:lstStyle/>
          <a:p>
            <a:pPr>
              <a:spcBef>
                <a:spcPts val="0"/>
              </a:spcBef>
              <a:buNone/>
            </a:pPr>
            <a:r>
              <a:t/>
            </a:r>
            <a:endParaRPr/>
          </a:p>
        </p:txBody>
      </p:sp>
      <p:sp>
        <p:nvSpPr>
          <p:cNvPr id="18" name="Shape 18"/>
          <p:cNvSpPr txBox="1"/>
          <p:nvPr>
            <p:ph type="title"/>
          </p:nvPr>
        </p:nvSpPr>
        <p:spPr>
          <a:xfrm>
            <a:off y="205977" x="457200"/>
            <a:ext cy="1141499"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1" type="body"/>
          </p:nvPr>
        </p:nvSpPr>
        <p:spPr>
          <a:xfrm>
            <a:off y="1460499" x="457200"/>
            <a:ext cy="3465299" cx="40302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2" type="body"/>
          </p:nvPr>
        </p:nvSpPr>
        <p:spPr>
          <a:xfrm>
            <a:off y="1461908" x="4656667"/>
            <a:ext cy="3465299" cx="40302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y="0" x="0"/>
          <a:ext cy="0" cx="0"/>
          <a:chOff y="0" x="0"/>
          <a:chExt cy="0" cx="0"/>
        </a:xfrm>
      </p:grpSpPr>
      <p:sp>
        <p:nvSpPr>
          <p:cNvPr id="22" name="Shape 22"/>
          <p:cNvSpPr/>
          <p:nvPr/>
        </p:nvSpPr>
        <p:spPr>
          <a:xfrm>
            <a:off y="205977" x="0"/>
            <a:ext cy="1165500" cx="8686800"/>
          </a:xfrm>
          <a:prstGeom prst="rect">
            <a:avLst/>
          </a:prstGeom>
          <a:solidFill>
            <a:schemeClr val="dk2"/>
          </a:solidFill>
          <a:ln>
            <a:noFill/>
          </a:ln>
        </p:spPr>
        <p:txBody>
          <a:bodyPr bIns="45700" rIns="91425" lIns="91425" tIns="45700" anchor="ctr" anchorCtr="0">
            <a:noAutofit/>
          </a:bodyPr>
          <a:lstStyle/>
          <a:p>
            <a:pPr>
              <a:spcBef>
                <a:spcPts val="0"/>
              </a:spcBef>
              <a:buNone/>
            </a:pPr>
            <a:r>
              <a:t/>
            </a:r>
            <a:endParaRPr/>
          </a:p>
        </p:txBody>
      </p:sp>
      <p:sp>
        <p:nvSpPr>
          <p:cNvPr id="23" name="Shape 23"/>
          <p:cNvSpPr txBox="1"/>
          <p:nvPr>
            <p:ph type="title"/>
          </p:nvPr>
        </p:nvSpPr>
        <p:spPr>
          <a:xfrm>
            <a:off y="205977" x="457200"/>
            <a:ext cy="1141499"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y="0" x="0"/>
          <a:ext cy="0" cx="0"/>
          <a:chOff y="0" x="0"/>
          <a:chExt cy="0" cx="0"/>
        </a:xfrm>
      </p:grpSpPr>
      <p:sp>
        <p:nvSpPr>
          <p:cNvPr id="25" name="Shape 25"/>
          <p:cNvSpPr/>
          <p:nvPr/>
        </p:nvSpPr>
        <p:spPr>
          <a:xfrm>
            <a:off y="4406309" x="0"/>
            <a:ext cy="519599" cx="8686800"/>
          </a:xfrm>
          <a:prstGeom prst="rect">
            <a:avLst/>
          </a:prstGeom>
          <a:solidFill>
            <a:schemeClr val="dk2"/>
          </a:solidFill>
          <a:ln>
            <a:noFill/>
          </a:ln>
        </p:spPr>
        <p:txBody>
          <a:bodyPr bIns="45700" rIns="91425" lIns="91425" tIns="45700" anchor="ctr" anchorCtr="0">
            <a:noAutofit/>
          </a:bodyPr>
          <a:lstStyle/>
          <a:p>
            <a:pPr>
              <a:spcBef>
                <a:spcPts val="0"/>
              </a:spcBef>
              <a:buNone/>
            </a:pPr>
            <a:r>
              <a:t/>
            </a:r>
            <a:endParaRPr/>
          </a:p>
        </p:txBody>
      </p:sp>
      <p:sp>
        <p:nvSpPr>
          <p:cNvPr id="26" name="Shape 26"/>
          <p:cNvSpPr txBox="1"/>
          <p:nvPr>
            <p:ph idx="1" type="body"/>
          </p:nvPr>
        </p:nvSpPr>
        <p:spPr>
          <a:xfrm>
            <a:off y="4406309" x="457200"/>
            <a:ext cy="519599" cx="8229600"/>
          </a:xfrm>
          <a:prstGeom prst="rect">
            <a:avLst/>
          </a:prstGeom>
        </p:spPr>
        <p:txBody>
          <a:bodyPr bIns="91425" rIns="91425" lIns="91425" tIns="91425" anchor="ctr" anchorCtr="0"/>
          <a:lstStyle>
            <a:lvl1pPr>
              <a:spcBef>
                <a:spcPts val="0"/>
              </a:spcBef>
              <a:buClr>
                <a:schemeClr val="lt1"/>
              </a:buClr>
              <a:buSzPct val="100000"/>
              <a:buNone/>
              <a:defRPr b="1" sz="2400">
                <a:solidFill>
                  <a:schemeClr val="lt1"/>
                </a:solidFill>
              </a:defRPr>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y="0" x="0"/>
          <a:ext cy="0" cx="0"/>
          <a:chOff y="0" x="0"/>
          <a:chExt cy="0" cx="0"/>
        </a:xfrm>
      </p:grpSpPr>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2.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7" x="457200"/>
            <a:ext cy="1141499" cx="8229600"/>
          </a:xfrm>
          <a:prstGeom prst="rect">
            <a:avLst/>
          </a:prstGeom>
          <a:noFill/>
          <a:ln>
            <a:noFill/>
          </a:ln>
        </p:spPr>
        <p:txBody>
          <a:bodyPr bIns="91425" rIns="91425" lIns="91425" tIns="91425" anchor="b" anchorCtr="0"/>
          <a:lstStyle>
            <a:lvl1pPr>
              <a:spcBef>
                <a:spcPts val="0"/>
              </a:spcBef>
              <a:buClr>
                <a:schemeClr val="lt1"/>
              </a:buClr>
              <a:buSzPct val="100000"/>
              <a:buNone/>
              <a:defRPr b="1" sz="4800">
                <a:solidFill>
                  <a:schemeClr val="lt1"/>
                </a:solidFill>
              </a:defRPr>
            </a:lvl1pPr>
            <a:lvl2pPr>
              <a:spcBef>
                <a:spcPts val="0"/>
              </a:spcBef>
              <a:buClr>
                <a:schemeClr val="lt1"/>
              </a:buClr>
              <a:buSzPct val="100000"/>
              <a:buNone/>
              <a:defRPr b="1" sz="4800">
                <a:solidFill>
                  <a:schemeClr val="lt1"/>
                </a:solidFill>
              </a:defRPr>
            </a:lvl2pPr>
            <a:lvl3pPr>
              <a:spcBef>
                <a:spcPts val="0"/>
              </a:spcBef>
              <a:buClr>
                <a:schemeClr val="lt1"/>
              </a:buClr>
              <a:buSzPct val="100000"/>
              <a:buNone/>
              <a:defRPr b="1" sz="4800">
                <a:solidFill>
                  <a:schemeClr val="lt1"/>
                </a:solidFill>
              </a:defRPr>
            </a:lvl3pPr>
            <a:lvl4pPr>
              <a:spcBef>
                <a:spcPts val="0"/>
              </a:spcBef>
              <a:buClr>
                <a:schemeClr val="lt1"/>
              </a:buClr>
              <a:buSzPct val="100000"/>
              <a:buNone/>
              <a:defRPr b="1" sz="4800">
                <a:solidFill>
                  <a:schemeClr val="lt1"/>
                </a:solidFill>
              </a:defRPr>
            </a:lvl4pPr>
            <a:lvl5pPr>
              <a:spcBef>
                <a:spcPts val="0"/>
              </a:spcBef>
              <a:buClr>
                <a:schemeClr val="lt1"/>
              </a:buClr>
              <a:buSzPct val="100000"/>
              <a:buNone/>
              <a:defRPr b="1" sz="4800">
                <a:solidFill>
                  <a:schemeClr val="lt1"/>
                </a:solidFill>
              </a:defRPr>
            </a:lvl5pPr>
            <a:lvl6pPr>
              <a:spcBef>
                <a:spcPts val="0"/>
              </a:spcBef>
              <a:buClr>
                <a:schemeClr val="lt1"/>
              </a:buClr>
              <a:buSzPct val="100000"/>
              <a:buNone/>
              <a:defRPr b="1" sz="4800">
                <a:solidFill>
                  <a:schemeClr val="lt1"/>
                </a:solidFill>
              </a:defRPr>
            </a:lvl6pPr>
            <a:lvl7pPr>
              <a:spcBef>
                <a:spcPts val="0"/>
              </a:spcBef>
              <a:buClr>
                <a:schemeClr val="lt1"/>
              </a:buClr>
              <a:buSzPct val="100000"/>
              <a:buNone/>
              <a:defRPr b="1" sz="4800">
                <a:solidFill>
                  <a:schemeClr val="lt1"/>
                </a:solidFill>
              </a:defRPr>
            </a:lvl7pPr>
            <a:lvl8pPr>
              <a:spcBef>
                <a:spcPts val="0"/>
              </a:spcBef>
              <a:buClr>
                <a:schemeClr val="lt1"/>
              </a:buClr>
              <a:buSzPct val="100000"/>
              <a:buNone/>
              <a:defRPr b="1" sz="4800">
                <a:solidFill>
                  <a:schemeClr val="lt1"/>
                </a:solidFill>
              </a:defRPr>
            </a:lvl8pPr>
            <a:lvl9pPr>
              <a:spcBef>
                <a:spcPts val="0"/>
              </a:spcBef>
              <a:buClr>
                <a:schemeClr val="lt1"/>
              </a:buClr>
              <a:buSzPct val="100000"/>
              <a:buNone/>
              <a:defRPr b="1" sz="4800">
                <a:solidFill>
                  <a:schemeClr val="lt1"/>
                </a:solidFill>
              </a:defRPr>
            </a:lvl9pPr>
          </a:lstStyle>
          <a:p/>
        </p:txBody>
      </p:sp>
      <p:sp>
        <p:nvSpPr>
          <p:cNvPr id="6" name="Shape 6"/>
          <p:cNvSpPr txBox="1"/>
          <p:nvPr>
            <p:ph idx="1" type="body"/>
          </p:nvPr>
        </p:nvSpPr>
        <p:spPr>
          <a:xfrm>
            <a:off y="1460499" x="457200"/>
            <a:ext cy="3465299" cx="8229600"/>
          </a:xfrm>
          <a:prstGeom prst="rect">
            <a:avLst/>
          </a:prstGeom>
          <a:noFill/>
          <a:ln>
            <a:noFill/>
          </a:ln>
        </p:spPr>
        <p:txBody>
          <a:bodyPr bIns="91425" rIns="91425" lIns="91425" tIns="91425" anchor="t" anchorCtr="0"/>
          <a:lstStyle>
            <a:lvl1pPr>
              <a:spcBef>
                <a:spcPts val="600"/>
              </a:spcBef>
              <a:buClr>
                <a:schemeClr val="dk2"/>
              </a:buClr>
              <a:buSzPct val="100000"/>
              <a:defRPr sz="3000">
                <a:solidFill>
                  <a:schemeClr val="dk2"/>
                </a:solidFill>
              </a:defRPr>
            </a:lvl1pPr>
            <a:lvl2pPr>
              <a:spcBef>
                <a:spcPts val="480"/>
              </a:spcBef>
              <a:buClr>
                <a:schemeClr val="dk2"/>
              </a:buClr>
              <a:buSzPct val="100000"/>
              <a:defRPr sz="2400">
                <a:solidFill>
                  <a:schemeClr val="dk2"/>
                </a:solidFill>
              </a:defRPr>
            </a:lvl2pPr>
            <a:lvl3pPr>
              <a:spcBef>
                <a:spcPts val="480"/>
              </a:spcBef>
              <a:buClr>
                <a:schemeClr val="dk2"/>
              </a:buClr>
              <a:buSzPct val="100000"/>
              <a:defRPr sz="2400">
                <a:solidFill>
                  <a:schemeClr val="dk2"/>
                </a:solidFill>
              </a:defRPr>
            </a:lvl3pPr>
            <a:lvl4pPr>
              <a:spcBef>
                <a:spcPts val="360"/>
              </a:spcBef>
              <a:buClr>
                <a:schemeClr val="dk2"/>
              </a:buClr>
              <a:buSzPct val="100000"/>
              <a:defRPr sz="1800">
                <a:solidFill>
                  <a:schemeClr val="dk2"/>
                </a:solidFill>
              </a:defRPr>
            </a:lvl4pPr>
            <a:lvl5pPr>
              <a:spcBef>
                <a:spcPts val="360"/>
              </a:spcBef>
              <a:buClr>
                <a:schemeClr val="dk2"/>
              </a:buClr>
              <a:buSzPct val="100000"/>
              <a:defRPr sz="1800">
                <a:solidFill>
                  <a:schemeClr val="dk2"/>
                </a:solidFill>
              </a:defRPr>
            </a:lvl5pPr>
            <a:lvl6pPr>
              <a:spcBef>
                <a:spcPts val="360"/>
              </a:spcBef>
              <a:buClr>
                <a:schemeClr val="dk2"/>
              </a:buClr>
              <a:buSzPct val="100000"/>
              <a:defRPr sz="1800">
                <a:solidFill>
                  <a:schemeClr val="dk2"/>
                </a:solidFill>
              </a:defRPr>
            </a:lvl6pPr>
            <a:lvl7pPr>
              <a:spcBef>
                <a:spcPts val="360"/>
              </a:spcBef>
              <a:buClr>
                <a:schemeClr val="dk2"/>
              </a:buClr>
              <a:buSzPct val="100000"/>
              <a:defRPr sz="1800">
                <a:solidFill>
                  <a:schemeClr val="dk2"/>
                </a:solidFill>
              </a:defRPr>
            </a:lvl7pPr>
            <a:lvl8pPr>
              <a:spcBef>
                <a:spcPts val="360"/>
              </a:spcBef>
              <a:buClr>
                <a:schemeClr val="dk2"/>
              </a:buClr>
              <a:buSzPct val="100000"/>
              <a:defRPr sz="1800">
                <a:solidFill>
                  <a:schemeClr val="dk2"/>
                </a:solidFill>
              </a:defRPr>
            </a:lvl8pPr>
            <a:lvl9pPr>
              <a:spcBef>
                <a:spcPts val="360"/>
              </a:spcBef>
              <a:buClr>
                <a:schemeClr val="dk2"/>
              </a:buClr>
              <a:buSzPct val="100000"/>
              <a:defRPr sz="1800">
                <a:solidFill>
                  <a:schemeClr val="dk2"/>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 Target="../media/image20.jpg" Type="http://schemas.openxmlformats.org/officeDocument/2006/relationships/image" Id="rId4"/><Relationship Target="../comments/comment1.xml" Type="http://schemas.openxmlformats.org/officeDocument/2006/relationships/comments"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media/image09.pn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 Target="../media/image00.png"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media/image03.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comments/comment2.xml" Type="http://schemas.openxmlformats.org/officeDocument/2006/relationships/comments"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 Target="../media/image02.png" Type="http://schemas.openxmlformats.org/officeDocument/2006/relationships/image" Id="rId3"/></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6.xml" Type="http://schemas.openxmlformats.org/officeDocument/2006/relationships/slideLayout" Id="rId1"/><Relationship Target="../media/image11.png"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2.xml" Type="http://schemas.openxmlformats.org/officeDocument/2006/relationships/slideLayout" Id="rId1"/></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 Target="../media/image04.jpg" Type="http://schemas.openxmlformats.org/officeDocument/2006/relationships/image" Id="rId4"/><Relationship Target="../media/image06.png" Type="http://schemas.openxmlformats.org/officeDocument/2006/relationships/image" Id="rId3"/><Relationship Target="../media/image01.jpg" Type="http://schemas.openxmlformats.org/officeDocument/2006/relationships/image" Id="rId5"/></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2.xml" Type="http://schemas.openxmlformats.org/officeDocument/2006/relationships/slideLayout" Id="rId1"/></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2.xml" Type="http://schemas.openxmlformats.org/officeDocument/2006/relationships/slideLayout" Id="rId1"/><Relationship Target="../media/image13.png"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2.xml" Type="http://schemas.openxmlformats.org/officeDocument/2006/relationships/slideLayout" Id="rId1"/></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2.xml" Type="http://schemas.openxmlformats.org/officeDocument/2006/relationships/slideLayout" Id="rId1"/></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2.xml" Type="http://schemas.openxmlformats.org/officeDocument/2006/relationships/slideLayout" Id="rId1"/></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6.xml" Type="http://schemas.openxmlformats.org/officeDocument/2006/relationships/slideLayout" Id="rId1"/><Relationship Target="../media/image07.jpg" Type="http://schemas.openxmlformats.org/officeDocument/2006/relationships/image" Id="rId3"/></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6.xml" Type="http://schemas.openxmlformats.org/officeDocument/2006/relationships/slideLayout" Id="rId1"/><Relationship Target="../media/image33.png" Type="http://schemas.openxmlformats.org/officeDocument/2006/relationships/image" Id="rId4"/><Relationship Target="../media/image22.jp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 Target="../media/image15.jpg" Type="http://schemas.openxmlformats.org/officeDocument/2006/relationships/image" Id="rId3"/></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4.xml" Type="http://schemas.openxmlformats.org/officeDocument/2006/relationships/slideLayout" Id="rId1"/></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2.xml" Type="http://schemas.openxmlformats.org/officeDocument/2006/relationships/slideLayout" Id="rId1"/></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6.xml" Type="http://schemas.openxmlformats.org/officeDocument/2006/relationships/slideLayout" Id="rId1"/><Relationship Target="../media/image08.gif"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2.xml" Type="http://schemas.openxmlformats.org/officeDocument/2006/relationships/slideLayout" Id="rId1"/><Relationship Target="../media/image10.png"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6.xml" Type="http://schemas.openxmlformats.org/officeDocument/2006/relationships/slideLayout" Id="rId1"/><Relationship Target="../media/image12.gif"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xml" Type="http://schemas.openxmlformats.org/officeDocument/2006/relationships/slideLayout" Id="rId1"/><Relationship Target="https://github.com/PolymerLabs/designer.git" Type="http://schemas.openxmlformats.org/officeDocument/2006/relationships/hyperlink" TargetMode="External"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2.xml" Type="http://schemas.openxmlformats.org/officeDocument/2006/relationships/slideLayout" Id="rId1"/></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2.xml" Type="http://schemas.openxmlformats.org/officeDocument/2006/relationships/slideLayout" Id="rId1"/><Relationship Target="http://www.polymer-project.org/tools/designer/" Type="http://schemas.openxmlformats.org/officeDocument/2006/relationships/hyperlink" TargetMode="External" Id="rId3"/></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2.xml" Type="http://schemas.openxmlformats.org/officeDocument/2006/relationships/slideLayout" Id="rId1"/><Relationship Target="../media/image17.pn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2.xml" Type="http://schemas.openxmlformats.org/officeDocument/2006/relationships/slideLayout" Id="rId1"/><Relationship Target="../media/image18.png"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2.xml" Type="http://schemas.openxmlformats.org/officeDocument/2006/relationships/slideLayout" Id="rId1"/><Relationship Target="http://www.polymer-project.org/components/core-docs/index.html" Type="http://schemas.openxmlformats.org/officeDocument/2006/relationships/hyperlink" TargetMode="External" Id="rId4"/><Relationship Target="https://github.com/Polymer/core-ajax" Type="http://schemas.openxmlformats.org/officeDocument/2006/relationships/hyperlink" TargetMode="External" Id="rId3"/><Relationship Target="http://www.w3schools.com/html/html5_intro.asp" Type="http://schemas.openxmlformats.org/officeDocument/2006/relationships/hyperlink" TargetMode="External" Id="rId9"/><Relationship Target="https://github.com/Polymer/core-ajax/blob/master/core-xhr.html" Type="http://schemas.openxmlformats.org/officeDocument/2006/relationships/hyperlink" TargetMode="External" Id="rId6"/><Relationship Target="http://json.org/" Type="http://schemas.openxmlformats.org/officeDocument/2006/relationships/hyperlink" TargetMode="External" Id="rId5"/><Relationship Target="http://json.org/" Type="http://schemas.openxmlformats.org/officeDocument/2006/relationships/hyperlink" TargetMode="External" Id="rId8"/><Relationship Target="http://www.polymer-project.org/components/core-docs/index.html#core-xhr" Type="http://schemas.openxmlformats.org/officeDocument/2006/relationships/hyperlink" TargetMode="External" Id="rId7"/></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2.xml" Type="http://schemas.openxmlformats.org/officeDocument/2006/relationships/slideLayout" Id="rId1"/><Relationship Target="https://www.polymer-project.org/0.5/docs/polymer/layout-attrs.html" Type="http://schemas.openxmlformats.org/officeDocument/2006/relationships/hyperlink" TargetMode="External" Id="rId3"/></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2.xml" Type="http://schemas.openxmlformats.org/officeDocument/2006/relationships/slideLayout" Id="rId1"/><Relationship Target="../media/image16.png"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2.xml" Type="http://schemas.openxmlformats.org/officeDocument/2006/relationships/slideLayout" Id="rId1"/><Relationship Target="../media/image14.png"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2.xml" Type="http://schemas.openxmlformats.org/officeDocument/2006/relationships/slideLayout" Id="rId1"/><Relationship Target="http://www.polymer-project.org/docs/elements/material.html" Type="http://schemas.openxmlformats.org/officeDocument/2006/relationships/hyperlink" TargetMode="External"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2.xml" Type="http://schemas.openxmlformats.org/officeDocument/2006/relationships/slideLayout" Id="rId1"/></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6.xml" Type="http://schemas.openxmlformats.org/officeDocument/2006/relationships/slideLayout" Id="rId1"/><Relationship Target="http://www.google.com/design/spec/material-design/introduction.html#introduction-principles" Type="http://schemas.openxmlformats.org/officeDocument/2006/relationships/hyperlink" TargetMode="External" Id="rId4"/><Relationship Target="../media/image19.png" Type="http://schemas.openxmlformats.org/officeDocument/2006/relationships/image" Id="rId3"/></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6.xml" Type="http://schemas.openxmlformats.org/officeDocument/2006/relationships/slideLayout" Id="rId1"/><Relationship Target="../media/image21.png" Type="http://schemas.openxmlformats.org/officeDocument/2006/relationships/image" Id="rId3"/></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6.xml" Type="http://schemas.openxmlformats.org/officeDocument/2006/relationships/slideLayout" Id="rId1"/><Relationship Target="../media/image29.pn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1.xml" Type="http://schemas.openxmlformats.org/officeDocument/2006/relationships/slideLayout" Id="rId1"/></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6.xml" Type="http://schemas.openxmlformats.org/officeDocument/2006/relationships/slideLayout" Id="rId1"/><Relationship Target="../media/image23.png" Type="http://schemas.openxmlformats.org/officeDocument/2006/relationships/image" Id="rId3"/></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6.xml" Type="http://schemas.openxmlformats.org/officeDocument/2006/relationships/slideLayout" Id="rId1"/><Relationship Target="../media/image25.png" Type="http://schemas.openxmlformats.org/officeDocument/2006/relationships/image" Id="rId3"/></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6.xml" Type="http://schemas.openxmlformats.org/officeDocument/2006/relationships/slideLayout" Id="rId1"/><Relationship Target="../media/image24.png" Type="http://schemas.openxmlformats.org/officeDocument/2006/relationships/image" Id="rId3"/></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6.xml" Type="http://schemas.openxmlformats.org/officeDocument/2006/relationships/slideLayout" Id="rId1"/><Relationship Target="../media/image27.png" Type="http://schemas.openxmlformats.org/officeDocument/2006/relationships/image" Id="rId3"/></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6.xml" Type="http://schemas.openxmlformats.org/officeDocument/2006/relationships/slideLayout" Id="rId1"/><Relationship Target="../media/image26.png" Type="http://schemas.openxmlformats.org/officeDocument/2006/relationships/image" Id="rId3"/></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6.xml" Type="http://schemas.openxmlformats.org/officeDocument/2006/relationships/slideLayout" Id="rId1"/><Relationship Target="../media/image32.png" Type="http://schemas.openxmlformats.org/officeDocument/2006/relationships/image" Id="rId3"/></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6.xml" Type="http://schemas.openxmlformats.org/officeDocument/2006/relationships/slideLayout" Id="rId1"/><Relationship Target="../media/image30.png" Type="http://schemas.openxmlformats.org/officeDocument/2006/relationships/image" Id="rId3"/></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6.xml" Type="http://schemas.openxmlformats.org/officeDocument/2006/relationships/slideLayout" Id="rId1"/><Relationship Target="../media/image31.png" Type="http://schemas.openxmlformats.org/officeDocument/2006/relationships/image" Id="rId3"/></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2.xml" Type="http://schemas.openxmlformats.org/officeDocument/2006/relationships/slideLayout" Id="rId1"/></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2.xml" Type="http://schemas.openxmlformats.org/officeDocument/2006/relationships/slideLayout" Id="rId1"/></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5.xml" Type="http://schemas.openxmlformats.org/officeDocument/2006/relationships/slideLayout" Id="rId1"/></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2.xml" Type="http://schemas.openxmlformats.org/officeDocument/2006/relationships/slideLayout" Id="rId1"/><Relationship Target="http://www.meetup.com/gdg-atlanta/" Type="http://schemas.openxmlformats.org/officeDocument/2006/relationships/hyperlink" TargetMode="External" Id="rId3"/></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1.xml" Type="http://schemas.openxmlformats.org/officeDocument/2006/relationships/slideLayout" Id="rId1"/></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2.xml" Type="http://schemas.openxmlformats.org/officeDocument/2006/relationships/slideLayout" Id="rId1"/></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2.xml" Type="http://schemas.openxmlformats.org/officeDocument/2006/relationships/slideLayout" Id="rId1"/></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6.xml" Type="http://schemas.openxmlformats.org/officeDocument/2006/relationships/slideLayout" Id="rId1"/><Relationship Target="../media/image28.jp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 name="Shape 28"/>
        <p:cNvGrpSpPr/>
        <p:nvPr/>
      </p:nvGrpSpPr>
      <p:grpSpPr>
        <a:xfrm>
          <a:off y="0" x="0"/>
          <a:ext cy="0" cx="0"/>
          <a:chOff y="0" x="0"/>
          <a:chExt cy="0" cx="0"/>
        </a:xfrm>
      </p:grpSpPr>
      <p:pic>
        <p:nvPicPr>
          <p:cNvPr id="29" name="Shape 29"/>
          <p:cNvPicPr preferRelativeResize="0"/>
          <p:nvPr/>
        </p:nvPicPr>
        <p:blipFill>
          <a:blip r:embed="rId4">
            <a:alphaModFix/>
          </a:blip>
          <a:stretch>
            <a:fillRect/>
          </a:stretch>
        </p:blipFill>
        <p:spPr>
          <a:xfrm>
            <a:off y="0" x="-557923"/>
            <a:ext cy="5143498" cx="10259848"/>
          </a:xfrm>
          <a:prstGeom prst="rect">
            <a:avLst/>
          </a:prstGeom>
          <a:noFill/>
          <a:ln>
            <a:noFill/>
          </a:ln>
        </p:spPr>
      </p:pic>
      <p:sp>
        <p:nvSpPr>
          <p:cNvPr id="30" name="Shape 30"/>
          <p:cNvSpPr txBox="1"/>
          <p:nvPr>
            <p:ph type="ctrTitle"/>
          </p:nvPr>
        </p:nvSpPr>
        <p:spPr>
          <a:xfrm>
            <a:off y="1300757" x="685800"/>
            <a:ext cy="1684199" cx="7772400"/>
          </a:xfrm>
          <a:prstGeom prst="rect">
            <a:avLst/>
          </a:prstGeom>
          <a:solidFill>
            <a:srgbClr val="000000">
              <a:alpha val="46670"/>
            </a:srgbClr>
          </a:solidFill>
        </p:spPr>
        <p:txBody>
          <a:bodyPr bIns="91425" rIns="91425" lIns="91425" tIns="91425" anchor="b" anchorCtr="0">
            <a:noAutofit/>
          </a:bodyPr>
          <a:lstStyle/>
          <a:p>
            <a:pPr algn="ctr">
              <a:spcBef>
                <a:spcPts val="0"/>
              </a:spcBef>
              <a:buNone/>
            </a:pPr>
            <a:r>
              <a:rPr sz="9600" lang="en">
                <a:solidFill>
                  <a:srgbClr val="FFFFFF"/>
                </a:solidFill>
                <a:latin typeface="Roboto"/>
                <a:ea typeface="Roboto"/>
                <a:cs typeface="Roboto"/>
                <a:sym typeface="Roboto"/>
              </a:rPr>
              <a:t> welcome</a:t>
            </a:r>
          </a:p>
        </p:txBody>
      </p:sp>
      <p:sp>
        <p:nvSpPr>
          <p:cNvPr id="31" name="Shape 31"/>
          <p:cNvSpPr txBox="1"/>
          <p:nvPr>
            <p:ph idx="1" type="subTitle"/>
          </p:nvPr>
        </p:nvSpPr>
        <p:spPr>
          <a:xfrm>
            <a:off y="3093350" x="2769125"/>
            <a:ext cy="712499" cx="3605700"/>
          </a:xfrm>
          <a:prstGeom prst="rect">
            <a:avLst/>
          </a:prstGeom>
          <a:solidFill>
            <a:srgbClr val="000000">
              <a:alpha val="46670"/>
            </a:srgbClr>
          </a:solidFill>
        </p:spPr>
        <p:txBody>
          <a:bodyPr bIns="91425" rIns="91425" lIns="91425" tIns="91425" anchor="ctr" anchorCtr="0">
            <a:noAutofit/>
          </a:bodyPr>
          <a:lstStyle/>
          <a:p>
            <a:pPr algn="ctr">
              <a:spcBef>
                <a:spcPts val="0"/>
              </a:spcBef>
              <a:buNone/>
            </a:pPr>
            <a:r>
              <a:rPr lang="en">
                <a:solidFill>
                  <a:srgbClr val="FFFFFF"/>
                </a:solidFill>
                <a:latin typeface="Roboto"/>
                <a:ea typeface="Roboto"/>
                <a:cs typeface="Roboto"/>
                <a:sym typeface="Roboto"/>
              </a:rPr>
              <a:t>Jonathan Popham</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y="0" x="0"/>
          <a:ext cy="0" cx="0"/>
          <a:chOff y="0" x="0"/>
          <a:chExt cy="0" cx="0"/>
        </a:xfrm>
      </p:grpSpPr>
      <p:sp>
        <p:nvSpPr>
          <p:cNvPr id="91" name="Shape 91"/>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Status of Polymer</a:t>
            </a:r>
          </a:p>
        </p:txBody>
      </p:sp>
      <p:sp>
        <p:nvSpPr>
          <p:cNvPr id="92" name="Shape 92"/>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Arial"/>
              <a:buChar char="●"/>
            </a:pPr>
            <a:r>
              <a:rPr lang="en"/>
              <a:t>Out of Beta!</a:t>
            </a:r>
          </a:p>
          <a:p>
            <a:pPr rtl="0" lvl="0" indent="-419100" marL="457200">
              <a:spcBef>
                <a:spcPts val="0"/>
              </a:spcBef>
              <a:buClr>
                <a:schemeClr val="dk2"/>
              </a:buClr>
              <a:buSzPct val="100000"/>
              <a:buFont typeface="Arial"/>
              <a:buChar char="●"/>
            </a:pPr>
            <a:r>
              <a:rPr lang="en"/>
              <a:t>Works on latest 2 versions of evergreen browsers</a:t>
            </a:r>
          </a:p>
          <a:p>
            <a:pPr rtl="0" lvl="1" indent="-381000" marL="914400">
              <a:spcBef>
                <a:spcPts val="0"/>
              </a:spcBef>
              <a:buClr>
                <a:schemeClr val="dk2"/>
              </a:buClr>
              <a:buSzPct val="80000"/>
              <a:buFont typeface="Courier New"/>
              <a:buChar char="o"/>
            </a:pPr>
            <a:r>
              <a:rPr lang="en"/>
              <a:t>Chrome</a:t>
            </a:r>
          </a:p>
          <a:p>
            <a:pPr rtl="0" lvl="1" indent="-381000" marL="914400">
              <a:spcBef>
                <a:spcPts val="0"/>
              </a:spcBef>
              <a:buClr>
                <a:schemeClr val="dk2"/>
              </a:buClr>
              <a:buSzPct val="80000"/>
              <a:buFont typeface="Courier New"/>
              <a:buChar char="o"/>
            </a:pPr>
            <a:r>
              <a:rPr lang="en"/>
              <a:t>Firefox</a:t>
            </a:r>
          </a:p>
          <a:p>
            <a:pPr rtl="0" lvl="1" indent="-381000" marL="914400">
              <a:spcBef>
                <a:spcPts val="0"/>
              </a:spcBef>
              <a:buClr>
                <a:schemeClr val="dk2"/>
              </a:buClr>
              <a:buSzPct val="80000"/>
              <a:buFont typeface="Courier New"/>
              <a:buChar char="o"/>
            </a:pPr>
            <a:r>
              <a:rPr lang="en"/>
              <a:t>IE</a:t>
            </a:r>
          </a:p>
          <a:p>
            <a:pPr rtl="0" lvl="1" indent="-381000" marL="914400">
              <a:spcBef>
                <a:spcPts val="0"/>
              </a:spcBef>
              <a:buClr>
                <a:schemeClr val="dk2"/>
              </a:buClr>
              <a:buSzPct val="80000"/>
              <a:buFont typeface="Courier New"/>
              <a:buChar char="o"/>
            </a:pPr>
            <a:r>
              <a:rPr lang="en"/>
              <a:t>Safari</a:t>
            </a:r>
          </a:p>
          <a:p>
            <a:pPr rtl="0" lvl="1" indent="-381000" marL="914400">
              <a:spcBef>
                <a:spcPts val="0"/>
              </a:spcBef>
              <a:buClr>
                <a:schemeClr val="dk2"/>
              </a:buClr>
              <a:buSzPct val="80000"/>
              <a:buFont typeface="Courier New"/>
              <a:buChar char="o"/>
            </a:pPr>
            <a:r>
              <a:rPr lang="en"/>
              <a:t>Opera</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y="0" x="0"/>
          <a:ext cy="0" cx="0"/>
          <a:chOff y="0" x="0"/>
          <a:chExt cy="0" cx="0"/>
        </a:xfrm>
      </p:grpSpPr>
      <p:sp>
        <p:nvSpPr>
          <p:cNvPr id="97" name="Shape 97"/>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Polymer is a library</a:t>
            </a:r>
          </a:p>
        </p:txBody>
      </p:sp>
      <p:sp>
        <p:nvSpPr>
          <p:cNvPr id="98" name="Shape 98"/>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rPr lang="en" i="1">
                <a:solidFill>
                  <a:srgbClr val="444444"/>
                </a:solidFill>
              </a:rPr>
              <a:t>“Build anything from a button to a complete application as an encapsulated, reusable element that works across desktop and mobile.”</a:t>
            </a:r>
          </a:p>
          <a:p>
            <a:pPr rtl="0" lvl="0">
              <a:spcBef>
                <a:spcPts val="0"/>
              </a:spcBef>
              <a:buNone/>
            </a:pPr>
            <a:br>
              <a:rPr lang="en">
                <a:solidFill>
                  <a:srgbClr val="444444"/>
                </a:solidFill>
              </a:rPr>
            </a:br>
            <a:r>
              <a:rPr lang="en">
                <a:solidFill>
                  <a:srgbClr val="444444"/>
                </a:solidFill>
              </a:rPr>
              <a:t>Polymer is a way of bolting together web components to make robust web applications.</a:t>
            </a:r>
          </a:p>
          <a:p>
            <a:pPr>
              <a:spcBef>
                <a:spcPts val="0"/>
              </a:spcBef>
              <a:buNone/>
            </a:pPr>
            <a:r>
              <a:t/>
            </a:r>
            <a:endParaRPr>
              <a:solidFill>
                <a:srgbClr val="444444"/>
              </a:solidFill>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y="0" x="0"/>
          <a:ext cy="0" cx="0"/>
          <a:chOff y="0" x="0"/>
          <a:chExt cy="0" cx="0"/>
        </a:xfrm>
      </p:grpSpPr>
      <p:sp>
        <p:nvSpPr>
          <p:cNvPr id="103" name="Shape 103"/>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Native (Shadow DOM)</a:t>
            </a:r>
          </a:p>
        </p:txBody>
      </p:sp>
      <p:pic>
        <p:nvPicPr>
          <p:cNvPr id="104" name="Shape 104"/>
          <p:cNvPicPr preferRelativeResize="0"/>
          <p:nvPr/>
        </p:nvPicPr>
        <p:blipFill>
          <a:blip r:embed="rId3">
            <a:alphaModFix/>
          </a:blip>
          <a:stretch>
            <a:fillRect/>
          </a:stretch>
        </p:blipFill>
        <p:spPr>
          <a:xfrm>
            <a:off y="1481700" x="65225"/>
            <a:ext cy="3215249" cx="9013527"/>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y="0" x="0"/>
          <a:ext cy="0" cx="0"/>
          <a:chOff y="0" x="0"/>
          <a:chExt cy="0" cx="0"/>
        </a:xfrm>
      </p:grpSpPr>
      <p:sp>
        <p:nvSpPr>
          <p:cNvPr id="109" name="Shape 109"/>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webcomponents.js</a:t>
            </a:r>
          </a:p>
        </p:txBody>
      </p:sp>
      <p:pic>
        <p:nvPicPr>
          <p:cNvPr id="110" name="Shape 110"/>
          <p:cNvPicPr preferRelativeResize="0"/>
          <p:nvPr/>
        </p:nvPicPr>
        <p:blipFill>
          <a:blip r:embed="rId3">
            <a:alphaModFix/>
          </a:blip>
          <a:stretch>
            <a:fillRect/>
          </a:stretch>
        </p:blipFill>
        <p:spPr>
          <a:xfrm>
            <a:off y="719775" x="1828800"/>
            <a:ext cy="4876800" cx="48768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y="0" x="0"/>
          <a:ext cy="0" cx="0"/>
          <a:chOff y="0" x="0"/>
          <a:chExt cy="0" cx="0"/>
        </a:xfrm>
      </p:grpSpPr>
      <p:sp>
        <p:nvSpPr>
          <p:cNvPr id="115" name="Shape 115"/>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webcomponents.js</a:t>
            </a:r>
          </a:p>
        </p:txBody>
      </p:sp>
      <p:pic>
        <p:nvPicPr>
          <p:cNvPr id="116" name="Shape 116"/>
          <p:cNvPicPr preferRelativeResize="0"/>
          <p:nvPr/>
        </p:nvPicPr>
        <p:blipFill>
          <a:blip r:embed="rId3">
            <a:alphaModFix/>
          </a:blip>
          <a:stretch>
            <a:fillRect/>
          </a:stretch>
        </p:blipFill>
        <p:spPr>
          <a:xfrm>
            <a:off y="1347475" x="1786792"/>
            <a:ext cy="3796024" cx="5570421"/>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y="0" x="0"/>
          <a:ext cy="0" cx="0"/>
          <a:chOff y="0" x="0"/>
          <a:chExt cy="0" cx="0"/>
        </a:xfrm>
      </p:grpSpPr>
      <p:sp>
        <p:nvSpPr>
          <p:cNvPr id="121" name="Shape 121"/>
          <p:cNvSpPr/>
          <p:nvPr/>
        </p:nvSpPr>
        <p:spPr>
          <a:xfrm>
            <a:off y="4300975" x="506700"/>
            <a:ext cy="530099" cx="6422100"/>
          </a:xfrm>
          <a:prstGeom prst="rect">
            <a:avLst/>
          </a:prstGeom>
          <a:solidFill>
            <a:srgbClr val="38761D"/>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122" name="Shape 122"/>
          <p:cNvSpPr/>
          <p:nvPr/>
        </p:nvSpPr>
        <p:spPr>
          <a:xfrm>
            <a:off y="3735375" x="447775"/>
            <a:ext cy="565500" cx="5726700"/>
          </a:xfrm>
          <a:prstGeom prst="rect">
            <a:avLst/>
          </a:prstGeom>
          <a:solidFill>
            <a:srgbClr val="F1C23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123" name="Shape 123"/>
          <p:cNvSpPr/>
          <p:nvPr/>
        </p:nvSpPr>
        <p:spPr>
          <a:xfrm>
            <a:off y="3216900" x="483125"/>
            <a:ext cy="530099" cx="4595700"/>
          </a:xfrm>
          <a:prstGeom prst="rect">
            <a:avLst/>
          </a:prstGeom>
          <a:solidFill>
            <a:srgbClr val="E69138"/>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124" name="Shape 124"/>
          <p:cNvSpPr/>
          <p:nvPr/>
        </p:nvSpPr>
        <p:spPr>
          <a:xfrm>
            <a:off y="2722000" x="388850"/>
            <a:ext cy="530099" cx="4406999"/>
          </a:xfrm>
          <a:prstGeom prst="rect">
            <a:avLst/>
          </a:prstGeom>
          <a:solidFill>
            <a:srgbClr val="EA9999"/>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125" name="Shape 125"/>
          <p:cNvSpPr/>
          <p:nvPr/>
        </p:nvSpPr>
        <p:spPr>
          <a:xfrm>
            <a:off y="2121025" x="329950"/>
            <a:ext cy="600899" cx="4206599"/>
          </a:xfrm>
          <a:prstGeom prst="rect">
            <a:avLst/>
          </a:prstGeom>
          <a:solidFill>
            <a:srgbClr val="C27BA0"/>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126" name="Shape 126"/>
          <p:cNvSpPr/>
          <p:nvPr/>
        </p:nvSpPr>
        <p:spPr>
          <a:xfrm>
            <a:off y="1602550" x="329950"/>
            <a:ext cy="530099" cx="3405300"/>
          </a:xfrm>
          <a:prstGeom prst="rect">
            <a:avLst/>
          </a:prstGeom>
          <a:solidFill>
            <a:srgbClr val="3C78D8"/>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127" name="Shape 127"/>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Polymer Layout</a:t>
            </a:r>
          </a:p>
        </p:txBody>
      </p:sp>
      <p:sp>
        <p:nvSpPr>
          <p:cNvPr id="128" name="Shape 128"/>
          <p:cNvSpPr txBox="1"/>
          <p:nvPr>
            <p:ph idx="1" type="body"/>
          </p:nvPr>
        </p:nvSpPr>
        <p:spPr>
          <a:xfrm>
            <a:off y="1460499" x="533400"/>
            <a:ext cy="3465299" cx="8229600"/>
          </a:xfrm>
          <a:prstGeom prst="rect">
            <a:avLst/>
          </a:prstGeom>
        </p:spPr>
        <p:txBody>
          <a:bodyPr bIns="91425" rIns="91425" lIns="91425" tIns="91425" anchor="t" anchorCtr="0">
            <a:noAutofit/>
          </a:bodyPr>
          <a:lstStyle/>
          <a:p>
            <a:pPr rtl="0">
              <a:spcBef>
                <a:spcPts val="0"/>
              </a:spcBef>
              <a:buNone/>
            </a:pPr>
            <a:r>
              <a:rPr lang="en"/>
              <a:t>Applications</a:t>
            </a:r>
          </a:p>
          <a:p>
            <a:pPr rtl="0">
              <a:spcBef>
                <a:spcPts val="0"/>
              </a:spcBef>
              <a:buNone/>
            </a:pPr>
            <a:r>
              <a:rPr lang="en"/>
              <a:t>Paper Elements</a:t>
            </a:r>
          </a:p>
          <a:p>
            <a:pPr rtl="0">
              <a:spcBef>
                <a:spcPts val="0"/>
              </a:spcBef>
              <a:buNone/>
            </a:pPr>
            <a:r>
              <a:rPr lang="en"/>
              <a:t>Core Elements</a:t>
            </a:r>
          </a:p>
          <a:p>
            <a:pPr rtl="0">
              <a:spcBef>
                <a:spcPts val="0"/>
              </a:spcBef>
              <a:buNone/>
            </a:pPr>
            <a:r>
              <a:rPr lang="en"/>
              <a:t>Polymer.js</a:t>
            </a:r>
          </a:p>
          <a:p>
            <a:pPr rtl="0">
              <a:spcBef>
                <a:spcPts val="0"/>
              </a:spcBef>
              <a:buNone/>
            </a:pPr>
            <a:r>
              <a:rPr lang="en"/>
              <a:t>Polyfills (webcomponents.js)</a:t>
            </a:r>
          </a:p>
          <a:p>
            <a:pPr>
              <a:spcBef>
                <a:spcPts val="0"/>
              </a:spcBef>
              <a:buNone/>
            </a:pPr>
            <a:r>
              <a:rPr lang="en"/>
              <a:t>Native Support</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y="0" x="0"/>
          <a:ext cy="0" cx="0"/>
          <a:chOff y="0" x="0"/>
          <a:chExt cy="0" cx="0"/>
        </a:xfrm>
      </p:grpSpPr>
      <p:sp>
        <p:nvSpPr>
          <p:cNvPr id="133" name="Shape 133"/>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Web components via W3C</a:t>
            </a:r>
          </a:p>
        </p:txBody>
      </p:sp>
      <p:sp>
        <p:nvSpPr>
          <p:cNvPr id="134" name="Shape 134"/>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Arial"/>
              <a:buAutoNum type="arabicPeriod"/>
            </a:pPr>
            <a:r>
              <a:rPr lang="en"/>
              <a:t>Templates</a:t>
            </a:r>
          </a:p>
          <a:p>
            <a:pPr rtl="0" lvl="0" indent="-419100" marL="457200">
              <a:spcBef>
                <a:spcPts val="0"/>
              </a:spcBef>
              <a:buClr>
                <a:schemeClr val="dk2"/>
              </a:buClr>
              <a:buSzPct val="100000"/>
              <a:buFont typeface="Arial"/>
              <a:buAutoNum type="arabicPeriod"/>
            </a:pPr>
            <a:r>
              <a:rPr lang="en"/>
              <a:t>Custom Elements</a:t>
            </a:r>
          </a:p>
          <a:p>
            <a:pPr rtl="0" lvl="0" indent="-419100" marL="457200">
              <a:spcBef>
                <a:spcPts val="0"/>
              </a:spcBef>
              <a:buClr>
                <a:schemeClr val="dk2"/>
              </a:buClr>
              <a:buSzPct val="100000"/>
              <a:buFont typeface="Arial"/>
              <a:buAutoNum type="arabicPeriod"/>
            </a:pPr>
            <a:r>
              <a:rPr lang="en"/>
              <a:t>Shadow DOM</a:t>
            </a:r>
          </a:p>
          <a:p>
            <a:pPr lvl="0" indent="-419100" marL="457200">
              <a:spcBef>
                <a:spcPts val="0"/>
              </a:spcBef>
              <a:buClr>
                <a:schemeClr val="dk2"/>
              </a:buClr>
              <a:buSzPct val="100000"/>
              <a:buFont typeface="Arial"/>
              <a:buAutoNum type="arabicPeriod"/>
            </a:pPr>
            <a:r>
              <a:rPr lang="en"/>
              <a:t>Imports</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y="0" x="0"/>
          <a:ext cy="0" cx="0"/>
          <a:chOff y="0" x="0"/>
          <a:chExt cy="0" cx="0"/>
        </a:xfrm>
      </p:grpSpPr>
      <p:sp>
        <p:nvSpPr>
          <p:cNvPr id="139" name="Shape 139"/>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Web components</a:t>
            </a:r>
          </a:p>
        </p:txBody>
      </p:sp>
      <p:sp>
        <p:nvSpPr>
          <p:cNvPr id="140" name="Shape 140"/>
          <p:cNvSpPr txBox="1"/>
          <p:nvPr>
            <p:ph idx="1" type="body"/>
          </p:nvPr>
        </p:nvSpPr>
        <p:spPr>
          <a:xfrm>
            <a:off y="1347475" x="457200"/>
            <a:ext cy="3465299" cx="8229600"/>
          </a:xfrm>
          <a:prstGeom prst="rect">
            <a:avLst/>
          </a:prstGeom>
        </p:spPr>
        <p:txBody>
          <a:bodyPr bIns="91425" rIns="91425" lIns="91425" tIns="91425" anchor="t" anchorCtr="0">
            <a:noAutofit/>
          </a:bodyPr>
          <a:lstStyle/>
          <a:p>
            <a:pPr rtl="0" lvl="0">
              <a:spcBef>
                <a:spcPts val="0"/>
              </a:spcBef>
              <a:buNone/>
            </a:pPr>
            <a:r>
              <a:rPr lang="en"/>
              <a:t>All can work individually, you don’t need Polymer to use web components.</a:t>
            </a:r>
          </a:p>
          <a:p>
            <a:pPr rtl="0" lvl="0">
              <a:spcBef>
                <a:spcPts val="0"/>
              </a:spcBef>
              <a:buNone/>
            </a:pPr>
            <a:r>
              <a:t/>
            </a:r>
            <a:endParaRPr/>
          </a:p>
          <a:p>
            <a:pPr>
              <a:spcBef>
                <a:spcPts val="0"/>
              </a:spcBef>
              <a:buNone/>
            </a:pPr>
            <a:r>
              <a:rPr lang="en"/>
              <a:t>Polymer is a </a:t>
            </a:r>
            <a:r>
              <a:rPr b="1" lang="en"/>
              <a:t>discussion</a:t>
            </a:r>
            <a:r>
              <a:rPr lang="en"/>
              <a:t> whose goal is to form an opinion on what the future of the web is going to look like</a:t>
            </a:r>
            <a:br>
              <a:rPr lang="en"/>
            </a:br>
            <a:r>
              <a:rPr lang="en"/>
              <a:t> </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y="0" x="0"/>
          <a:ext cy="0" cx="0"/>
          <a:chOff y="0" x="0"/>
          <a:chExt cy="0" cx="0"/>
        </a:xfrm>
      </p:grpSpPr>
      <p:sp>
        <p:nvSpPr>
          <p:cNvPr id="145" name="Shape 145"/>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Shadow DOM</a:t>
            </a:r>
          </a:p>
        </p:txBody>
      </p:sp>
      <p:sp>
        <p:nvSpPr>
          <p:cNvPr id="146" name="Shape 146"/>
          <p:cNvSpPr txBox="1"/>
          <p:nvPr>
            <p:ph idx="1" type="body"/>
          </p:nvPr>
        </p:nvSpPr>
        <p:spPr>
          <a:xfrm>
            <a:off y="1432449" x="410450"/>
            <a:ext cy="3465299"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Arial"/>
              <a:buChar char="●"/>
            </a:pPr>
            <a:r>
              <a:rPr lang="en"/>
              <a:t>File Structure which encapsulates documents, separates event paths</a:t>
            </a:r>
          </a:p>
          <a:p>
            <a:pPr rtl="0" lvl="0" indent="-419100" marL="457200">
              <a:spcBef>
                <a:spcPts val="0"/>
              </a:spcBef>
              <a:buClr>
                <a:schemeClr val="dk2"/>
              </a:buClr>
              <a:buSzPct val="100000"/>
              <a:buFont typeface="Arial"/>
              <a:buChar char="●"/>
            </a:pPr>
            <a:r>
              <a:rPr lang="en"/>
              <a:t>Effectively a tree of DOM nodes</a:t>
            </a:r>
          </a:p>
          <a:p>
            <a:pPr rtl="0" lvl="0" indent="-419100" marL="457200">
              <a:spcBef>
                <a:spcPts val="0"/>
              </a:spcBef>
              <a:buClr>
                <a:schemeClr val="dk2"/>
              </a:buClr>
              <a:buSzPct val="100000"/>
              <a:buFont typeface="Arial"/>
              <a:buChar char="●"/>
            </a:pPr>
            <a:r>
              <a:rPr lang="en"/>
              <a:t>Definitely mystical, magical</a:t>
            </a:r>
          </a:p>
          <a:p>
            <a:pPr rtl="0" lvl="0" indent="-419100" marL="457200">
              <a:spcBef>
                <a:spcPts val="0"/>
              </a:spcBef>
              <a:buClr>
                <a:schemeClr val="dk2"/>
              </a:buClr>
              <a:buSzPct val="100000"/>
              <a:buFont typeface="Arial"/>
              <a:buChar char="●"/>
            </a:pPr>
            <a:r>
              <a:rPr lang="en"/>
              <a:t>Possibly Yggdrasil (non-normative)</a:t>
            </a:r>
          </a:p>
          <a:p>
            <a:pPr rtl="0" lvl="0">
              <a:spcBef>
                <a:spcPts val="0"/>
              </a:spcBef>
              <a:buNone/>
            </a:pPr>
            <a:r>
              <a:t/>
            </a:r>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y="0" x="0"/>
          <a:ext cy="0" cx="0"/>
          <a:chOff y="0" x="0"/>
          <a:chExt cy="0" cx="0"/>
        </a:xfrm>
      </p:grpSpPr>
      <p:sp>
        <p:nvSpPr>
          <p:cNvPr id="151" name="Shape 151"/>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Structure of Shadow DOM</a:t>
            </a:r>
          </a:p>
        </p:txBody>
      </p:sp>
      <p:sp>
        <p:nvSpPr>
          <p:cNvPr id="152" name="Shape 152"/>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533400" marL="457200">
              <a:spcBef>
                <a:spcPts val="0"/>
              </a:spcBef>
              <a:buClr>
                <a:schemeClr val="dk2"/>
              </a:buClr>
              <a:buSzPct val="100000"/>
              <a:buFont typeface="Arial"/>
              <a:buChar char="●"/>
            </a:pPr>
            <a:r>
              <a:rPr sz="4800" lang="en"/>
              <a:t>Document</a:t>
            </a:r>
          </a:p>
          <a:p>
            <a:pPr rtl="0" lvl="1" indent="-533400" marL="914400">
              <a:spcBef>
                <a:spcPts val="0"/>
              </a:spcBef>
              <a:buClr>
                <a:schemeClr val="dk2"/>
              </a:buClr>
              <a:buSzPct val="100000"/>
              <a:buFont typeface="Courier New"/>
              <a:buChar char="o"/>
            </a:pPr>
            <a:r>
              <a:rPr sz="4800" lang="en"/>
              <a:t>Shadow Host (inert)</a:t>
            </a:r>
          </a:p>
          <a:p>
            <a:pPr rtl="0" lvl="2" indent="-533400" marL="1371600">
              <a:spcBef>
                <a:spcPts val="0"/>
              </a:spcBef>
              <a:buClr>
                <a:schemeClr val="dk2"/>
              </a:buClr>
              <a:buSzPct val="100000"/>
              <a:buFont typeface="Wingdings"/>
              <a:buChar char="§"/>
            </a:pPr>
            <a:r>
              <a:rPr sz="4800" lang="en"/>
              <a:t>Shadow Root</a:t>
            </a:r>
          </a:p>
          <a:p>
            <a:pPr lvl="3" indent="-533400" marL="1828800">
              <a:spcBef>
                <a:spcPts val="0"/>
              </a:spcBef>
              <a:buClr>
                <a:schemeClr val="dk2"/>
              </a:buClr>
              <a:buSzPct val="100000"/>
              <a:buFont typeface="Arial"/>
              <a:buChar char="●"/>
            </a:pPr>
            <a:r>
              <a:rPr sz="4800" lang="en"/>
              <a:t>encapsulated content</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 name="Shape 35"/>
        <p:cNvGrpSpPr/>
        <p:nvPr/>
      </p:nvGrpSpPr>
      <p:grpSpPr>
        <a:xfrm>
          <a:off y="0" x="0"/>
          <a:ext cy="0" cx="0"/>
          <a:chOff y="0" x="0"/>
          <a:chExt cy="0" cx="0"/>
        </a:xfrm>
      </p:grpSpPr>
      <p:sp>
        <p:nvSpPr>
          <p:cNvPr id="36" name="Shape 36"/>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latin typeface="Roboto"/>
                <a:ea typeface="Roboto"/>
                <a:cs typeface="Roboto"/>
                <a:sym typeface="Roboto"/>
              </a:rPr>
              <a:t>Thanks </a:t>
            </a:r>
          </a:p>
        </p:txBody>
      </p:sp>
      <p:sp>
        <p:nvSpPr>
          <p:cNvPr id="37" name="Shape 37"/>
          <p:cNvSpPr txBox="1"/>
          <p:nvPr>
            <p:ph idx="1" type="body"/>
          </p:nvPr>
        </p:nvSpPr>
        <p:spPr>
          <a:xfrm>
            <a:off y="851775" x="457187"/>
            <a:ext cy="3635699" cx="8229600"/>
          </a:xfrm>
          <a:prstGeom prst="rect">
            <a:avLst/>
          </a:prstGeom>
        </p:spPr>
        <p:txBody>
          <a:bodyPr bIns="91425" rIns="91425" lIns="91425" tIns="91425" anchor="t" anchorCtr="0">
            <a:noAutofit/>
          </a:bodyPr>
          <a:lstStyle/>
          <a:p>
            <a:pPr algn="ctr" rtl="0">
              <a:spcBef>
                <a:spcPts val="0"/>
              </a:spcBef>
              <a:buNone/>
            </a:pPr>
            <a:r>
              <a:t/>
            </a:r>
            <a:endParaRPr sz="6000">
              <a:latin typeface="Roboto"/>
              <a:ea typeface="Roboto"/>
              <a:cs typeface="Roboto"/>
              <a:sym typeface="Roboto"/>
            </a:endParaRPr>
          </a:p>
          <a:p>
            <a:pPr algn="ctr" rtl="0">
              <a:spcBef>
                <a:spcPts val="0"/>
              </a:spcBef>
              <a:buNone/>
            </a:pPr>
            <a:r>
              <a:rPr sz="6000" lang="en">
                <a:latin typeface="Roboto"/>
                <a:ea typeface="Roboto"/>
                <a:cs typeface="Roboto"/>
                <a:sym typeface="Roboto"/>
              </a:rPr>
              <a:t>Big thanks to </a:t>
            </a:r>
          </a:p>
          <a:p>
            <a:pPr lvl="0">
              <a:spcBef>
                <a:spcPts val="0"/>
              </a:spcBef>
              <a:buNone/>
            </a:pPr>
            <a:r>
              <a:t/>
            </a:r>
            <a:endParaRPr>
              <a:latin typeface="Roboto"/>
              <a:ea typeface="Roboto"/>
              <a:cs typeface="Roboto"/>
              <a:sym typeface="Roboto"/>
            </a:endParaRPr>
          </a:p>
        </p:txBody>
      </p:sp>
      <p:pic>
        <p:nvPicPr>
          <p:cNvPr id="38" name="Shape 38"/>
          <p:cNvPicPr preferRelativeResize="0"/>
          <p:nvPr/>
        </p:nvPicPr>
        <p:blipFill>
          <a:blip r:embed="rId3">
            <a:alphaModFix/>
          </a:blip>
          <a:stretch>
            <a:fillRect/>
          </a:stretch>
        </p:blipFill>
        <p:spPr>
          <a:xfrm>
            <a:off y="3233550" x="1081075"/>
            <a:ext cy="647700" cx="6981825"/>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y="0" x="0"/>
          <a:ext cy="0" cx="0"/>
          <a:chOff y="0" x="0"/>
          <a:chExt cy="0" cx="0"/>
        </a:xfrm>
      </p:grpSpPr>
      <p:pic>
        <p:nvPicPr>
          <p:cNvPr id="157" name="Shape 157"/>
          <p:cNvPicPr preferRelativeResize="0"/>
          <p:nvPr/>
        </p:nvPicPr>
        <p:blipFill>
          <a:blip r:embed="rId3">
            <a:alphaModFix/>
          </a:blip>
          <a:stretch>
            <a:fillRect/>
          </a:stretch>
        </p:blipFill>
        <p:spPr>
          <a:xfrm>
            <a:off y="0" x="1748809"/>
            <a:ext cy="5143500" cx="564638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y="0" x="0"/>
          <a:ext cy="0" cx="0"/>
          <a:chOff y="0" x="0"/>
          <a:chExt cy="0" cx="0"/>
        </a:xfrm>
      </p:grpSpPr>
      <p:sp>
        <p:nvSpPr>
          <p:cNvPr id="162" name="Shape 162"/>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Create Shadow Host (js)</a:t>
            </a:r>
          </a:p>
        </p:txBody>
      </p:sp>
      <p:sp>
        <p:nvSpPr>
          <p:cNvPr id="163" name="Shape 163"/>
          <p:cNvSpPr txBox="1"/>
          <p:nvPr>
            <p:ph idx="1" type="body"/>
          </p:nvPr>
        </p:nvSpPr>
        <p:spPr>
          <a:xfrm>
            <a:off y="1460500" x="0"/>
            <a:ext cy="3465299" cx="8954400"/>
          </a:xfrm>
          <a:prstGeom prst="rect">
            <a:avLst/>
          </a:prstGeom>
        </p:spPr>
        <p:txBody>
          <a:bodyPr bIns="91425" rIns="91425" lIns="91425" tIns="91425" anchor="t" anchorCtr="0">
            <a:noAutofit/>
          </a:bodyPr>
          <a:lstStyle/>
          <a:p>
            <a:pPr rtl="0">
              <a:spcBef>
                <a:spcPts val="0"/>
              </a:spcBef>
              <a:buNone/>
            </a:pPr>
            <a:r>
              <a:rPr lang="en"/>
              <a:t>var host = document.querySelector(‘#host’);</a:t>
            </a:r>
          </a:p>
          <a:p>
            <a:pPr rtl="0">
              <a:spcBef>
                <a:spcPts val="0"/>
              </a:spcBef>
              <a:buNone/>
            </a:pPr>
            <a:r>
              <a:rPr lang="en"/>
              <a:t>var root = host.createShadowRoot();</a:t>
            </a:r>
          </a:p>
          <a:p>
            <a:pPr rtl="0">
              <a:spcBef>
                <a:spcPts val="0"/>
              </a:spcBef>
              <a:buNone/>
            </a:pPr>
            <a:r>
              <a:rPr lang="en"/>
              <a:t>var content = document.createElement(‘content’);</a:t>
            </a:r>
          </a:p>
          <a:p>
            <a:pPr rtl="0">
              <a:spcBef>
                <a:spcPts val="0"/>
              </a:spcBef>
              <a:buNone/>
            </a:pPr>
            <a:r>
              <a:rPr lang="en"/>
              <a:t>content.setAttribute(‘select’,’h1’);</a:t>
            </a:r>
          </a:p>
          <a:p>
            <a:pPr>
              <a:spcBef>
                <a:spcPts val="0"/>
              </a:spcBef>
              <a:buNone/>
            </a:pPr>
            <a:r>
              <a:rPr lang="en"/>
              <a:t>root.appendChild(content);</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y="0" x="0"/>
          <a:ext cy="0" cx="0"/>
          <a:chOff y="0" x="0"/>
          <a:chExt cy="0" cx="0"/>
        </a:xfrm>
      </p:grpSpPr>
      <p:sp>
        <p:nvSpPr>
          <p:cNvPr id="168" name="Shape 168"/>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Create Shadow Host (html)</a:t>
            </a:r>
          </a:p>
        </p:txBody>
      </p:sp>
      <p:sp>
        <p:nvSpPr>
          <p:cNvPr id="169" name="Shape 169"/>
          <p:cNvSpPr txBox="1"/>
          <p:nvPr>
            <p:ph idx="1" type="body"/>
          </p:nvPr>
        </p:nvSpPr>
        <p:spPr>
          <a:xfrm>
            <a:off y="1460499" x="457200"/>
            <a:ext cy="3465299" cx="8229600"/>
          </a:xfrm>
          <a:prstGeom prst="rect">
            <a:avLst/>
          </a:prstGeom>
        </p:spPr>
        <p:txBody>
          <a:bodyPr bIns="91425" rIns="91425" lIns="91425" tIns="91425" anchor="t" anchorCtr="0">
            <a:noAutofit/>
          </a:bodyPr>
          <a:lstStyle/>
          <a:p>
            <a:pPr rtl="0">
              <a:spcBef>
                <a:spcPts val="0"/>
              </a:spcBef>
              <a:buNone/>
            </a:pPr>
            <a:r>
              <a:rPr lang="en"/>
              <a:t>&lt;div id=”host”&gt;</a:t>
            </a:r>
          </a:p>
          <a:p>
            <a:pPr>
              <a:spcBef>
                <a:spcPts val="0"/>
              </a:spcBef>
              <a:buNone/>
            </a:pPr>
            <a:r>
              <a:rPr lang="en"/>
              <a:t>	&lt;h1&gt;Mystical Magical Shadow Dom&lt;/h1&gt;</a:t>
            </a:r>
            <a:br>
              <a:rPr lang="en"/>
            </a:br>
            <a:r>
              <a:rPr lang="en"/>
              <a:t>&lt;/div&gt;</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y="0" x="0"/>
          <a:ext cy="0" cx="0"/>
          <a:chOff y="0" x="0"/>
          <a:chExt cy="0" cx="0"/>
        </a:xfrm>
      </p:grpSpPr>
      <p:sp>
        <p:nvSpPr>
          <p:cNvPr id="174" name="Shape 174"/>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That’s cool but...</a:t>
            </a:r>
          </a:p>
        </p:txBody>
      </p:sp>
      <p:sp>
        <p:nvSpPr>
          <p:cNvPr id="175" name="Shape 175"/>
          <p:cNvSpPr txBox="1"/>
          <p:nvPr>
            <p:ph idx="1" type="body"/>
          </p:nvPr>
        </p:nvSpPr>
        <p:spPr>
          <a:xfrm>
            <a:off y="1460499" x="457200"/>
            <a:ext cy="3465299" cx="8229600"/>
          </a:xfrm>
          <a:prstGeom prst="rect">
            <a:avLst/>
          </a:prstGeom>
        </p:spPr>
        <p:txBody>
          <a:bodyPr bIns="91425" rIns="91425" lIns="91425" tIns="91425" anchor="t" anchorCtr="0">
            <a:noAutofit/>
          </a:bodyPr>
          <a:lstStyle/>
          <a:p>
            <a:pPr algn="ctr" rtl="0">
              <a:spcBef>
                <a:spcPts val="0"/>
              </a:spcBef>
              <a:buNone/>
            </a:pPr>
            <a:r>
              <a:t/>
            </a:r>
            <a:endParaRPr/>
          </a:p>
          <a:p>
            <a:pPr algn="ctr" rtl="0">
              <a:spcBef>
                <a:spcPts val="0"/>
              </a:spcBef>
              <a:buNone/>
            </a:pPr>
            <a:r>
              <a:t/>
            </a:r>
            <a:endParaRPr/>
          </a:p>
          <a:p>
            <a:pPr algn="ctr" rtl="0" lvl="0">
              <a:spcBef>
                <a:spcPts val="0"/>
              </a:spcBef>
              <a:buNone/>
            </a:pPr>
            <a:r>
              <a:rPr lang="en"/>
              <a:t>What can you really do with this?</a:t>
            </a:r>
          </a:p>
          <a:p>
            <a:pPr lvl="0">
              <a:spcBef>
                <a:spcPts val="0"/>
              </a:spcBef>
              <a:buNone/>
            </a:pPr>
            <a:r>
              <a:t/>
            </a:r>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y="0" x="0"/>
          <a:ext cy="0" cx="0"/>
          <a:chOff y="0" x="0"/>
          <a:chExt cy="0" cx="0"/>
        </a:xfrm>
      </p:grpSpPr>
      <p:sp>
        <p:nvSpPr>
          <p:cNvPr id="180" name="Shape 180"/>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Declarative Event Mapping</a:t>
            </a:r>
          </a:p>
        </p:txBody>
      </p:sp>
      <p:sp>
        <p:nvSpPr>
          <p:cNvPr id="181" name="Shape 181"/>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lnSpc>
                <a:spcPct val="150000"/>
              </a:lnSpc>
              <a:spcBef>
                <a:spcPts val="2300"/>
              </a:spcBef>
              <a:spcAft>
                <a:spcPts val="2300"/>
              </a:spcAft>
              <a:buClr>
                <a:schemeClr val="dk1"/>
              </a:buClr>
              <a:buSzPct val="78571"/>
              <a:buFont typeface="Arial"/>
              <a:buNone/>
            </a:pPr>
            <a:r>
              <a:rPr sz="1400" lang="en">
                <a:solidFill>
                  <a:srgbClr val="9F499B"/>
                </a:solidFill>
                <a:latin typeface="Consolas"/>
                <a:ea typeface="Consolas"/>
                <a:cs typeface="Consolas"/>
                <a:sym typeface="Consolas"/>
              </a:rPr>
              <a:t>&lt;polymer-element</a:t>
            </a:r>
            <a:r>
              <a:rPr sz="1400" lang="en">
                <a:solidFill>
                  <a:srgbClr val="7986CB"/>
                </a:solidFill>
                <a:latin typeface="Consolas"/>
                <a:ea typeface="Consolas"/>
                <a:cs typeface="Consolas"/>
                <a:sym typeface="Consolas"/>
              </a:rPr>
              <a:t> </a:t>
            </a:r>
            <a:r>
              <a:rPr sz="1400" lang="en">
                <a:solidFill>
                  <a:srgbClr val="6B499F"/>
                </a:solidFill>
                <a:latin typeface="Consolas"/>
                <a:ea typeface="Consolas"/>
                <a:cs typeface="Consolas"/>
                <a:sym typeface="Consolas"/>
              </a:rPr>
              <a:t>name</a:t>
            </a:r>
            <a:r>
              <a:rPr sz="1400" lang="en">
                <a:solidFill>
                  <a:srgbClr val="5C6BC0"/>
                </a:solidFill>
                <a:latin typeface="Consolas"/>
                <a:ea typeface="Consolas"/>
                <a:cs typeface="Consolas"/>
                <a:sym typeface="Consolas"/>
              </a:rPr>
              <a:t>=</a:t>
            </a:r>
            <a:r>
              <a:rPr sz="1400" lang="en">
                <a:solidFill>
                  <a:srgbClr val="7986CB"/>
                </a:solidFill>
                <a:latin typeface="Consolas"/>
                <a:ea typeface="Consolas"/>
                <a:cs typeface="Consolas"/>
                <a:sym typeface="Consolas"/>
              </a:rPr>
              <a:t>"tag-name" </a:t>
            </a:r>
            <a:r>
              <a:rPr sz="1400" lang="en">
                <a:solidFill>
                  <a:srgbClr val="6B499F"/>
                </a:solidFill>
                <a:latin typeface="Consolas"/>
                <a:ea typeface="Consolas"/>
                <a:cs typeface="Consolas"/>
                <a:sym typeface="Consolas"/>
              </a:rPr>
              <a:t>constructor</a:t>
            </a:r>
            <a:r>
              <a:rPr sz="1400" lang="en">
                <a:solidFill>
                  <a:srgbClr val="5C6BC0"/>
                </a:solidFill>
                <a:latin typeface="Consolas"/>
                <a:ea typeface="Consolas"/>
                <a:cs typeface="Consolas"/>
                <a:sym typeface="Consolas"/>
              </a:rPr>
              <a:t>=</a:t>
            </a:r>
            <a:r>
              <a:rPr sz="1400" lang="en">
                <a:solidFill>
                  <a:srgbClr val="7986CB"/>
                </a:solidFill>
                <a:latin typeface="Consolas"/>
                <a:ea typeface="Consolas"/>
                <a:cs typeface="Consolas"/>
                <a:sym typeface="Consolas"/>
              </a:rPr>
              <a:t>"TagName"</a:t>
            </a:r>
            <a:r>
              <a:rPr sz="1400" lang="en">
                <a:solidFill>
                  <a:srgbClr val="9F499B"/>
                </a:solidFill>
                <a:latin typeface="Consolas"/>
                <a:ea typeface="Consolas"/>
                <a:cs typeface="Consolas"/>
                <a:sym typeface="Consolas"/>
              </a:rPr>
              <a:t>&gt;</a:t>
            </a:r>
            <a:br>
              <a:rPr sz="1400" lang="en">
                <a:solidFill>
                  <a:srgbClr val="7986CB"/>
                </a:solidFill>
                <a:latin typeface="Consolas"/>
                <a:ea typeface="Consolas"/>
                <a:cs typeface="Consolas"/>
                <a:sym typeface="Consolas"/>
              </a:rPr>
            </a:br>
            <a:r>
              <a:rPr sz="1400" lang="en">
                <a:solidFill>
                  <a:srgbClr val="7986CB"/>
                </a:solidFill>
                <a:latin typeface="Consolas"/>
                <a:ea typeface="Consolas"/>
                <a:cs typeface="Consolas"/>
                <a:sym typeface="Consolas"/>
              </a:rPr>
              <a:t>  </a:t>
            </a:r>
            <a:r>
              <a:rPr sz="1400" lang="en">
                <a:solidFill>
                  <a:srgbClr val="9F499B"/>
                </a:solidFill>
                <a:latin typeface="Consolas"/>
                <a:ea typeface="Consolas"/>
                <a:cs typeface="Consolas"/>
                <a:sym typeface="Consolas"/>
              </a:rPr>
              <a:t>&lt;template&gt;</a:t>
            </a:r>
            <a:br>
              <a:rPr sz="1400" lang="en">
                <a:solidFill>
                  <a:srgbClr val="7986CB"/>
                </a:solidFill>
                <a:latin typeface="Consolas"/>
                <a:ea typeface="Consolas"/>
                <a:cs typeface="Consolas"/>
                <a:sym typeface="Consolas"/>
              </a:rPr>
            </a:br>
            <a:r>
              <a:rPr sz="1400" lang="en">
                <a:solidFill>
                  <a:srgbClr val="7986CB"/>
                </a:solidFill>
                <a:latin typeface="Consolas"/>
                <a:ea typeface="Consolas"/>
                <a:cs typeface="Consolas"/>
                <a:sym typeface="Consolas"/>
              </a:rPr>
              <a:t>    </a:t>
            </a:r>
            <a:r>
              <a:rPr sz="1400" lang="en">
                <a:solidFill>
                  <a:srgbClr val="8A8A8A"/>
                </a:solidFill>
                <a:latin typeface="Consolas"/>
                <a:ea typeface="Consolas"/>
                <a:cs typeface="Consolas"/>
                <a:sym typeface="Consolas"/>
              </a:rPr>
              <a:t>&lt;!-- shadow DOM here --&gt;</a:t>
            </a:r>
            <a:br>
              <a:rPr sz="1400" lang="en">
                <a:solidFill>
                  <a:srgbClr val="7986CB"/>
                </a:solidFill>
                <a:latin typeface="Consolas"/>
                <a:ea typeface="Consolas"/>
                <a:cs typeface="Consolas"/>
                <a:sym typeface="Consolas"/>
              </a:rPr>
            </a:br>
            <a:r>
              <a:rPr sz="1400" lang="en">
                <a:solidFill>
                  <a:srgbClr val="7986CB"/>
                </a:solidFill>
                <a:latin typeface="Consolas"/>
                <a:ea typeface="Consolas"/>
                <a:cs typeface="Consolas"/>
                <a:sym typeface="Consolas"/>
              </a:rPr>
              <a:t>  </a:t>
            </a:r>
            <a:r>
              <a:rPr sz="1400" lang="en">
                <a:solidFill>
                  <a:srgbClr val="9F499B"/>
                </a:solidFill>
                <a:latin typeface="Consolas"/>
                <a:ea typeface="Consolas"/>
                <a:cs typeface="Consolas"/>
                <a:sym typeface="Consolas"/>
              </a:rPr>
              <a:t>&lt;/template&gt;</a:t>
            </a:r>
            <a:br>
              <a:rPr sz="1400" lang="en">
                <a:solidFill>
                  <a:srgbClr val="7986CB"/>
                </a:solidFill>
                <a:latin typeface="Consolas"/>
                <a:ea typeface="Consolas"/>
                <a:cs typeface="Consolas"/>
                <a:sym typeface="Consolas"/>
              </a:rPr>
            </a:br>
            <a:r>
              <a:rPr sz="1400" lang="en">
                <a:solidFill>
                  <a:srgbClr val="7986CB"/>
                </a:solidFill>
                <a:latin typeface="Consolas"/>
                <a:ea typeface="Consolas"/>
                <a:cs typeface="Consolas"/>
                <a:sym typeface="Consolas"/>
              </a:rPr>
              <a:t>  </a:t>
            </a:r>
            <a:r>
              <a:rPr sz="1400" lang="en">
                <a:solidFill>
                  <a:srgbClr val="9F499B"/>
                </a:solidFill>
                <a:latin typeface="Consolas"/>
                <a:ea typeface="Consolas"/>
                <a:cs typeface="Consolas"/>
                <a:sym typeface="Consolas"/>
              </a:rPr>
              <a:t>&lt;script&gt;</a:t>
            </a:r>
            <a:br>
              <a:rPr sz="1400" lang="en">
                <a:solidFill>
                  <a:srgbClr val="7986CB"/>
                </a:solidFill>
                <a:latin typeface="Consolas"/>
                <a:ea typeface="Consolas"/>
                <a:cs typeface="Consolas"/>
                <a:sym typeface="Consolas"/>
              </a:rPr>
            </a:br>
            <a:r>
              <a:rPr sz="1400" lang="en">
                <a:solidFill>
                  <a:srgbClr val="7986CB"/>
                </a:solidFill>
                <a:latin typeface="Consolas"/>
                <a:ea typeface="Consolas"/>
                <a:cs typeface="Consolas"/>
                <a:sym typeface="Consolas"/>
              </a:rPr>
              <a:t>    </a:t>
            </a:r>
            <a:r>
              <a:rPr sz="1400" lang="en">
                <a:solidFill>
                  <a:srgbClr val="6B499F"/>
                </a:solidFill>
                <a:latin typeface="Consolas"/>
                <a:ea typeface="Consolas"/>
                <a:cs typeface="Consolas"/>
                <a:sym typeface="Consolas"/>
              </a:rPr>
              <a:t>Polymer</a:t>
            </a:r>
            <a:r>
              <a:rPr sz="1400" lang="en">
                <a:solidFill>
                  <a:srgbClr val="5C6BC0"/>
                </a:solidFill>
                <a:latin typeface="Consolas"/>
                <a:ea typeface="Consolas"/>
                <a:cs typeface="Consolas"/>
                <a:sym typeface="Consolas"/>
              </a:rPr>
              <a:t>({</a:t>
            </a:r>
            <a:br>
              <a:rPr sz="1400" lang="en">
                <a:solidFill>
                  <a:srgbClr val="7986CB"/>
                </a:solidFill>
                <a:latin typeface="Consolas"/>
                <a:ea typeface="Consolas"/>
                <a:cs typeface="Consolas"/>
                <a:sym typeface="Consolas"/>
              </a:rPr>
            </a:br>
            <a:r>
              <a:rPr sz="1400" lang="en">
                <a:solidFill>
                  <a:srgbClr val="7986CB"/>
                </a:solidFill>
                <a:latin typeface="Consolas"/>
                <a:ea typeface="Consolas"/>
                <a:cs typeface="Consolas"/>
                <a:sym typeface="Consolas"/>
              </a:rPr>
              <a:t>      </a:t>
            </a:r>
            <a:r>
              <a:rPr sz="1400" lang="en">
                <a:solidFill>
                  <a:srgbClr val="8A8A8A"/>
                </a:solidFill>
                <a:latin typeface="Consolas"/>
                <a:ea typeface="Consolas"/>
                <a:cs typeface="Consolas"/>
                <a:sym typeface="Consolas"/>
              </a:rPr>
              <a:t>// properties and methods here</a:t>
            </a:r>
            <a:br>
              <a:rPr sz="1400" lang="en">
                <a:solidFill>
                  <a:srgbClr val="7986CB"/>
                </a:solidFill>
                <a:latin typeface="Consolas"/>
                <a:ea typeface="Consolas"/>
                <a:cs typeface="Consolas"/>
                <a:sym typeface="Consolas"/>
              </a:rPr>
            </a:br>
            <a:r>
              <a:rPr sz="1400" lang="en">
                <a:solidFill>
                  <a:srgbClr val="7986CB"/>
                </a:solidFill>
                <a:latin typeface="Consolas"/>
                <a:ea typeface="Consolas"/>
                <a:cs typeface="Consolas"/>
                <a:sym typeface="Consolas"/>
              </a:rPr>
              <a:t>    </a:t>
            </a:r>
            <a:r>
              <a:rPr sz="1400" lang="en">
                <a:solidFill>
                  <a:srgbClr val="5C6BC0"/>
                </a:solidFill>
                <a:latin typeface="Consolas"/>
                <a:ea typeface="Consolas"/>
                <a:cs typeface="Consolas"/>
                <a:sym typeface="Consolas"/>
              </a:rPr>
              <a:t>});</a:t>
            </a:r>
            <a:br>
              <a:rPr sz="1400" lang="en">
                <a:solidFill>
                  <a:srgbClr val="7986CB"/>
                </a:solidFill>
                <a:latin typeface="Consolas"/>
                <a:ea typeface="Consolas"/>
                <a:cs typeface="Consolas"/>
                <a:sym typeface="Consolas"/>
              </a:rPr>
            </a:br>
            <a:r>
              <a:rPr sz="1400" lang="en">
                <a:solidFill>
                  <a:srgbClr val="7986CB"/>
                </a:solidFill>
                <a:latin typeface="Consolas"/>
                <a:ea typeface="Consolas"/>
                <a:cs typeface="Consolas"/>
                <a:sym typeface="Consolas"/>
              </a:rPr>
              <a:t>  </a:t>
            </a:r>
            <a:r>
              <a:rPr sz="1400" lang="en">
                <a:solidFill>
                  <a:srgbClr val="9F499B"/>
                </a:solidFill>
                <a:latin typeface="Consolas"/>
                <a:ea typeface="Consolas"/>
                <a:cs typeface="Consolas"/>
                <a:sym typeface="Consolas"/>
              </a:rPr>
              <a:t>&lt;/script&gt;</a:t>
            </a:r>
            <a:br>
              <a:rPr sz="1400" lang="en">
                <a:solidFill>
                  <a:srgbClr val="7986CB"/>
                </a:solidFill>
                <a:latin typeface="Consolas"/>
                <a:ea typeface="Consolas"/>
                <a:cs typeface="Consolas"/>
                <a:sym typeface="Consolas"/>
              </a:rPr>
            </a:br>
            <a:r>
              <a:rPr sz="1400" lang="en">
                <a:solidFill>
                  <a:srgbClr val="9F499B"/>
                </a:solidFill>
                <a:latin typeface="Consolas"/>
                <a:ea typeface="Consolas"/>
                <a:cs typeface="Consolas"/>
                <a:sym typeface="Consolas"/>
              </a:rPr>
              <a:t>&lt;/polymer-element&gt;</a:t>
            </a:r>
          </a:p>
          <a:p>
            <a:pPr>
              <a:spcBef>
                <a:spcPts val="0"/>
              </a:spcBef>
              <a:buNone/>
            </a:pPr>
            <a:r>
              <a:t/>
            </a:r>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y="0" x="0"/>
          <a:ext cy="0" cx="0"/>
          <a:chOff y="0" x="0"/>
          <a:chExt cy="0" cx="0"/>
        </a:xfrm>
      </p:grpSpPr>
      <p:sp>
        <p:nvSpPr>
          <p:cNvPr id="186" name="Shape 186"/>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Custom Elements</a:t>
            </a:r>
          </a:p>
        </p:txBody>
      </p:sp>
      <p:sp>
        <p:nvSpPr>
          <p:cNvPr id="187" name="Shape 187"/>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rPr lang="en">
                <a:solidFill>
                  <a:schemeClr val="dk1"/>
                </a:solidFill>
              </a:rPr>
              <a:t>which let authors define their own elements, with new tag names and new script interfaces. also extend existing elements like button</a:t>
            </a:r>
          </a:p>
          <a:p>
            <a:pPr rtl="0" lvl="0">
              <a:lnSpc>
                <a:spcPct val="152727"/>
              </a:lnSpc>
              <a:spcBef>
                <a:spcPts val="0"/>
              </a:spcBef>
              <a:buClr>
                <a:schemeClr val="dk1"/>
              </a:buClr>
              <a:buSzPct val="36666"/>
              <a:buFont typeface="Arial"/>
              <a:buNone/>
            </a:pPr>
            <a:r>
              <a:rPr lang="en">
                <a:solidFill>
                  <a:schemeClr val="dk1"/>
                </a:solidFill>
              </a:rPr>
              <a:t>encapsulates state</a:t>
            </a:r>
            <a:br>
              <a:rPr lang="en">
                <a:solidFill>
                  <a:schemeClr val="dk1"/>
                </a:solidFill>
              </a:rPr>
            </a:br>
            <a:r>
              <a:rPr sz="2400" lang="en">
                <a:solidFill>
                  <a:srgbClr val="000088"/>
                </a:solidFill>
                <a:latin typeface="Consolas"/>
                <a:ea typeface="Consolas"/>
                <a:cs typeface="Consolas"/>
                <a:sym typeface="Consolas"/>
              </a:rPr>
              <a:t>&lt;element</a:t>
            </a:r>
            <a:r>
              <a:rPr sz="2400" lang="en">
                <a:solidFill>
                  <a:schemeClr val="dk1"/>
                </a:solidFill>
                <a:latin typeface="Consolas"/>
                <a:ea typeface="Consolas"/>
                <a:cs typeface="Consolas"/>
                <a:sym typeface="Consolas"/>
              </a:rPr>
              <a:t> </a:t>
            </a:r>
            <a:r>
              <a:rPr sz="2400" lang="en">
                <a:solidFill>
                  <a:srgbClr val="660066"/>
                </a:solidFill>
                <a:latin typeface="Consolas"/>
                <a:ea typeface="Consolas"/>
                <a:cs typeface="Consolas"/>
                <a:sym typeface="Consolas"/>
              </a:rPr>
              <a:t>extends</a:t>
            </a:r>
            <a:r>
              <a:rPr sz="2400" lang="en">
                <a:solidFill>
                  <a:srgbClr val="666600"/>
                </a:solidFill>
                <a:latin typeface="Consolas"/>
                <a:ea typeface="Consolas"/>
                <a:cs typeface="Consolas"/>
                <a:sym typeface="Consolas"/>
              </a:rPr>
              <a:t>=</a:t>
            </a:r>
            <a:r>
              <a:rPr sz="2400" lang="en">
                <a:solidFill>
                  <a:srgbClr val="008800"/>
                </a:solidFill>
                <a:latin typeface="Consolas"/>
                <a:ea typeface="Consolas"/>
                <a:cs typeface="Consolas"/>
                <a:sym typeface="Consolas"/>
              </a:rPr>
              <a:t>"button"</a:t>
            </a:r>
            <a:r>
              <a:rPr sz="2400" lang="en">
                <a:solidFill>
                  <a:schemeClr val="dk1"/>
                </a:solidFill>
                <a:latin typeface="Consolas"/>
                <a:ea typeface="Consolas"/>
                <a:cs typeface="Consolas"/>
                <a:sym typeface="Consolas"/>
              </a:rPr>
              <a:t> </a:t>
            </a:r>
            <a:r>
              <a:rPr sz="2400" lang="en">
                <a:solidFill>
                  <a:srgbClr val="660066"/>
                </a:solidFill>
                <a:latin typeface="Consolas"/>
                <a:ea typeface="Consolas"/>
                <a:cs typeface="Consolas"/>
                <a:sym typeface="Consolas"/>
              </a:rPr>
              <a:t>name</a:t>
            </a:r>
            <a:r>
              <a:rPr sz="2400" lang="en">
                <a:solidFill>
                  <a:srgbClr val="666600"/>
                </a:solidFill>
                <a:latin typeface="Consolas"/>
                <a:ea typeface="Consolas"/>
                <a:cs typeface="Consolas"/>
                <a:sym typeface="Consolas"/>
              </a:rPr>
              <a:t>=</a:t>
            </a:r>
            <a:r>
              <a:rPr sz="2400" lang="en">
                <a:solidFill>
                  <a:srgbClr val="008800"/>
                </a:solidFill>
                <a:latin typeface="Consolas"/>
                <a:ea typeface="Consolas"/>
                <a:cs typeface="Consolas"/>
                <a:sym typeface="Consolas"/>
              </a:rPr>
              <a:t>"fancy-button"</a:t>
            </a:r>
            <a:r>
              <a:rPr sz="2400" lang="en">
                <a:solidFill>
                  <a:srgbClr val="000088"/>
                </a:solidFill>
                <a:latin typeface="Consolas"/>
                <a:ea typeface="Consolas"/>
                <a:cs typeface="Consolas"/>
                <a:sym typeface="Consolas"/>
              </a:rPr>
              <a:t>&gt;</a:t>
            </a:r>
            <a:br>
              <a:rPr sz="2400" lang="en">
                <a:solidFill>
                  <a:schemeClr val="dk1"/>
                </a:solidFill>
                <a:latin typeface="Consolas"/>
                <a:ea typeface="Consolas"/>
                <a:cs typeface="Consolas"/>
                <a:sym typeface="Consolas"/>
              </a:rPr>
            </a:br>
            <a:r>
              <a:rPr sz="2400" lang="en">
                <a:solidFill>
                  <a:srgbClr val="000088"/>
                </a:solidFill>
                <a:latin typeface="Consolas"/>
                <a:ea typeface="Consolas"/>
                <a:cs typeface="Consolas"/>
                <a:sym typeface="Consolas"/>
              </a:rPr>
              <a:t>&lt;/element&gt;</a:t>
            </a:r>
          </a:p>
          <a:p>
            <a:pPr>
              <a:spcBef>
                <a:spcPts val="0"/>
              </a:spcBef>
              <a:buNone/>
            </a:pPr>
            <a:r>
              <a:t/>
            </a:r>
            <a:endParaRPr>
              <a:solidFill>
                <a:schemeClr val="dk1"/>
              </a:solidFill>
            </a:endParaRP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y="0" x="0"/>
          <a:ext cy="0" cx="0"/>
          <a:chOff y="0" x="0"/>
          <a:chExt cy="0" cx="0"/>
        </a:xfrm>
      </p:grpSpPr>
      <p:sp>
        <p:nvSpPr>
          <p:cNvPr id="192" name="Shape 192"/>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HTML Templates</a:t>
            </a:r>
          </a:p>
        </p:txBody>
      </p:sp>
      <p:sp>
        <p:nvSpPr>
          <p:cNvPr id="193" name="Shape 193"/>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lnSpc>
                <a:spcPct val="152727"/>
              </a:lnSpc>
              <a:spcBef>
                <a:spcPts val="0"/>
              </a:spcBef>
              <a:buClr>
                <a:schemeClr val="dk1"/>
              </a:buClr>
              <a:buSzPct val="45833"/>
              <a:buFont typeface="Arial"/>
              <a:buNone/>
            </a:pPr>
            <a:r>
              <a:rPr sz="2400" lang="en">
                <a:solidFill>
                  <a:srgbClr val="000088"/>
                </a:solidFill>
                <a:latin typeface="Consolas"/>
                <a:ea typeface="Consolas"/>
                <a:cs typeface="Consolas"/>
                <a:sym typeface="Consolas"/>
              </a:rPr>
              <a:t>&lt;template</a:t>
            </a:r>
            <a:r>
              <a:rPr sz="2400" lang="en">
                <a:solidFill>
                  <a:schemeClr val="dk1"/>
                </a:solidFill>
                <a:latin typeface="Consolas"/>
                <a:ea typeface="Consolas"/>
                <a:cs typeface="Consolas"/>
                <a:sym typeface="Consolas"/>
              </a:rPr>
              <a:t> </a:t>
            </a:r>
            <a:r>
              <a:rPr sz="2400" lang="en">
                <a:solidFill>
                  <a:srgbClr val="660066"/>
                </a:solidFill>
                <a:latin typeface="Consolas"/>
                <a:ea typeface="Consolas"/>
                <a:cs typeface="Consolas"/>
                <a:sym typeface="Consolas"/>
              </a:rPr>
              <a:t>id</a:t>
            </a:r>
            <a:r>
              <a:rPr sz="2400" lang="en">
                <a:solidFill>
                  <a:srgbClr val="666600"/>
                </a:solidFill>
                <a:latin typeface="Consolas"/>
                <a:ea typeface="Consolas"/>
                <a:cs typeface="Consolas"/>
                <a:sym typeface="Consolas"/>
              </a:rPr>
              <a:t>=</a:t>
            </a:r>
            <a:r>
              <a:rPr sz="2400" lang="en">
                <a:solidFill>
                  <a:srgbClr val="008800"/>
                </a:solidFill>
                <a:latin typeface="Consolas"/>
                <a:ea typeface="Consolas"/>
                <a:cs typeface="Consolas"/>
                <a:sym typeface="Consolas"/>
              </a:rPr>
              <a:t>"commentTemplate"</a:t>
            </a:r>
            <a:r>
              <a:rPr sz="2400" lang="en">
                <a:solidFill>
                  <a:srgbClr val="000088"/>
                </a:solidFill>
                <a:latin typeface="Consolas"/>
                <a:ea typeface="Consolas"/>
                <a:cs typeface="Consolas"/>
                <a:sym typeface="Consolas"/>
              </a:rPr>
              <a:t>&gt;</a:t>
            </a:r>
            <a:br>
              <a:rPr sz="2400" lang="en">
                <a:solidFill>
                  <a:schemeClr val="dk1"/>
                </a:solidFill>
                <a:latin typeface="Consolas"/>
                <a:ea typeface="Consolas"/>
                <a:cs typeface="Consolas"/>
                <a:sym typeface="Consolas"/>
              </a:rPr>
            </a:br>
            <a:r>
              <a:rPr sz="2400" lang="en">
                <a:solidFill>
                  <a:schemeClr val="dk1"/>
                </a:solidFill>
                <a:latin typeface="Consolas"/>
                <a:ea typeface="Consolas"/>
                <a:cs typeface="Consolas"/>
                <a:sym typeface="Consolas"/>
              </a:rPr>
              <a:t>    </a:t>
            </a:r>
            <a:r>
              <a:rPr sz="2400" lang="en">
                <a:solidFill>
                  <a:srgbClr val="000088"/>
                </a:solidFill>
                <a:latin typeface="Consolas"/>
                <a:ea typeface="Consolas"/>
                <a:cs typeface="Consolas"/>
                <a:sym typeface="Consolas"/>
              </a:rPr>
              <a:t>&lt;div&gt;</a:t>
            </a:r>
            <a:br>
              <a:rPr sz="2400" lang="en">
                <a:solidFill>
                  <a:schemeClr val="dk1"/>
                </a:solidFill>
                <a:latin typeface="Consolas"/>
                <a:ea typeface="Consolas"/>
                <a:cs typeface="Consolas"/>
                <a:sym typeface="Consolas"/>
              </a:rPr>
            </a:br>
            <a:r>
              <a:rPr sz="2400" lang="en">
                <a:solidFill>
                  <a:schemeClr val="dk1"/>
                </a:solidFill>
                <a:latin typeface="Consolas"/>
                <a:ea typeface="Consolas"/>
                <a:cs typeface="Consolas"/>
                <a:sym typeface="Consolas"/>
              </a:rPr>
              <a:t>        </a:t>
            </a:r>
            <a:r>
              <a:rPr sz="2400" lang="en">
                <a:solidFill>
                  <a:srgbClr val="000088"/>
                </a:solidFill>
                <a:latin typeface="Consolas"/>
                <a:ea typeface="Consolas"/>
                <a:cs typeface="Consolas"/>
                <a:sym typeface="Consolas"/>
              </a:rPr>
              <a:t>&lt;img</a:t>
            </a:r>
            <a:r>
              <a:rPr sz="2400" lang="en">
                <a:solidFill>
                  <a:schemeClr val="dk1"/>
                </a:solidFill>
                <a:latin typeface="Consolas"/>
                <a:ea typeface="Consolas"/>
                <a:cs typeface="Consolas"/>
                <a:sym typeface="Consolas"/>
              </a:rPr>
              <a:t> </a:t>
            </a:r>
            <a:r>
              <a:rPr sz="2400" lang="en">
                <a:solidFill>
                  <a:srgbClr val="660066"/>
                </a:solidFill>
                <a:latin typeface="Consolas"/>
                <a:ea typeface="Consolas"/>
                <a:cs typeface="Consolas"/>
                <a:sym typeface="Consolas"/>
              </a:rPr>
              <a:t>src</a:t>
            </a:r>
            <a:r>
              <a:rPr sz="2400" lang="en">
                <a:solidFill>
                  <a:srgbClr val="666600"/>
                </a:solidFill>
                <a:latin typeface="Consolas"/>
                <a:ea typeface="Consolas"/>
                <a:cs typeface="Consolas"/>
                <a:sym typeface="Consolas"/>
              </a:rPr>
              <a:t>=</a:t>
            </a:r>
            <a:r>
              <a:rPr sz="2400" lang="en">
                <a:solidFill>
                  <a:srgbClr val="008800"/>
                </a:solidFill>
                <a:latin typeface="Consolas"/>
                <a:ea typeface="Consolas"/>
                <a:cs typeface="Consolas"/>
                <a:sym typeface="Consolas"/>
              </a:rPr>
              <a:t>""</a:t>
            </a:r>
            <a:r>
              <a:rPr sz="2400" lang="en">
                <a:solidFill>
                  <a:srgbClr val="000088"/>
                </a:solidFill>
                <a:latin typeface="Consolas"/>
                <a:ea typeface="Consolas"/>
                <a:cs typeface="Consolas"/>
                <a:sym typeface="Consolas"/>
              </a:rPr>
              <a:t>&gt;</a:t>
            </a:r>
            <a:br>
              <a:rPr sz="2400" lang="en">
                <a:solidFill>
                  <a:schemeClr val="dk1"/>
                </a:solidFill>
                <a:latin typeface="Consolas"/>
                <a:ea typeface="Consolas"/>
                <a:cs typeface="Consolas"/>
                <a:sym typeface="Consolas"/>
              </a:rPr>
            </a:br>
            <a:r>
              <a:rPr sz="2400" lang="en">
                <a:solidFill>
                  <a:schemeClr val="dk1"/>
                </a:solidFill>
                <a:latin typeface="Consolas"/>
                <a:ea typeface="Consolas"/>
                <a:cs typeface="Consolas"/>
                <a:sym typeface="Consolas"/>
              </a:rPr>
              <a:t>        </a:t>
            </a:r>
            <a:r>
              <a:rPr sz="2400" lang="en">
                <a:solidFill>
                  <a:srgbClr val="000088"/>
                </a:solidFill>
                <a:latin typeface="Consolas"/>
                <a:ea typeface="Consolas"/>
                <a:cs typeface="Consolas"/>
                <a:sym typeface="Consolas"/>
              </a:rPr>
              <a:t>&lt;div</a:t>
            </a:r>
            <a:r>
              <a:rPr sz="2400" lang="en">
                <a:solidFill>
                  <a:schemeClr val="dk1"/>
                </a:solidFill>
                <a:latin typeface="Consolas"/>
                <a:ea typeface="Consolas"/>
                <a:cs typeface="Consolas"/>
                <a:sym typeface="Consolas"/>
              </a:rPr>
              <a:t> </a:t>
            </a:r>
            <a:r>
              <a:rPr sz="2400" lang="en">
                <a:solidFill>
                  <a:srgbClr val="660066"/>
                </a:solidFill>
                <a:latin typeface="Consolas"/>
                <a:ea typeface="Consolas"/>
                <a:cs typeface="Consolas"/>
                <a:sym typeface="Consolas"/>
              </a:rPr>
              <a:t>class</a:t>
            </a:r>
            <a:r>
              <a:rPr sz="2400" lang="en">
                <a:solidFill>
                  <a:srgbClr val="666600"/>
                </a:solidFill>
                <a:latin typeface="Consolas"/>
                <a:ea typeface="Consolas"/>
                <a:cs typeface="Consolas"/>
                <a:sym typeface="Consolas"/>
              </a:rPr>
              <a:t>=</a:t>
            </a:r>
            <a:r>
              <a:rPr sz="2400" lang="en">
                <a:solidFill>
                  <a:srgbClr val="008800"/>
                </a:solidFill>
                <a:latin typeface="Consolas"/>
                <a:ea typeface="Consolas"/>
                <a:cs typeface="Consolas"/>
                <a:sym typeface="Consolas"/>
              </a:rPr>
              <a:t>"comment-text"</a:t>
            </a:r>
            <a:r>
              <a:rPr sz="2400" lang="en">
                <a:solidFill>
                  <a:srgbClr val="000088"/>
                </a:solidFill>
                <a:latin typeface="Consolas"/>
                <a:ea typeface="Consolas"/>
                <a:cs typeface="Consolas"/>
                <a:sym typeface="Consolas"/>
              </a:rPr>
              <a:t>&gt;&lt;/div&gt;</a:t>
            </a:r>
            <a:br>
              <a:rPr sz="2400" lang="en">
                <a:solidFill>
                  <a:schemeClr val="dk1"/>
                </a:solidFill>
                <a:latin typeface="Consolas"/>
                <a:ea typeface="Consolas"/>
                <a:cs typeface="Consolas"/>
                <a:sym typeface="Consolas"/>
              </a:rPr>
            </a:br>
            <a:r>
              <a:rPr sz="2400" lang="en">
                <a:solidFill>
                  <a:schemeClr val="dk1"/>
                </a:solidFill>
                <a:latin typeface="Consolas"/>
                <a:ea typeface="Consolas"/>
                <a:cs typeface="Consolas"/>
                <a:sym typeface="Consolas"/>
              </a:rPr>
              <a:t>    </a:t>
            </a:r>
            <a:r>
              <a:rPr sz="2400" lang="en">
                <a:solidFill>
                  <a:srgbClr val="000088"/>
                </a:solidFill>
                <a:latin typeface="Consolas"/>
                <a:ea typeface="Consolas"/>
                <a:cs typeface="Consolas"/>
                <a:sym typeface="Consolas"/>
              </a:rPr>
              <a:t>&lt;/div&gt;</a:t>
            </a:r>
            <a:br>
              <a:rPr sz="2400" lang="en">
                <a:solidFill>
                  <a:schemeClr val="dk1"/>
                </a:solidFill>
                <a:latin typeface="Consolas"/>
                <a:ea typeface="Consolas"/>
                <a:cs typeface="Consolas"/>
                <a:sym typeface="Consolas"/>
              </a:rPr>
            </a:br>
            <a:r>
              <a:rPr sz="2400" lang="en">
                <a:solidFill>
                  <a:srgbClr val="000088"/>
                </a:solidFill>
                <a:latin typeface="Consolas"/>
                <a:ea typeface="Consolas"/>
                <a:cs typeface="Consolas"/>
                <a:sym typeface="Consolas"/>
              </a:rPr>
              <a:t>&lt;/template&gt;</a:t>
            </a:r>
          </a:p>
          <a:p>
            <a:pPr>
              <a:spcBef>
                <a:spcPts val="0"/>
              </a:spcBef>
              <a:buNone/>
            </a:pPr>
            <a:r>
              <a:t/>
            </a:r>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y="0" x="0"/>
          <a:ext cy="0" cx="0"/>
          <a:chOff y="0" x="0"/>
          <a:chExt cy="0" cx="0"/>
        </a:xfrm>
      </p:grpSpPr>
      <p:sp>
        <p:nvSpPr>
          <p:cNvPr id="198" name="Shape 198"/>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HTML Imports</a:t>
            </a:r>
          </a:p>
        </p:txBody>
      </p:sp>
      <p:sp>
        <p:nvSpPr>
          <p:cNvPr id="199" name="Shape 199"/>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lnSpc>
                <a:spcPct val="150000"/>
              </a:lnSpc>
              <a:spcBef>
                <a:spcPts val="2300"/>
              </a:spcBef>
              <a:spcAft>
                <a:spcPts val="2300"/>
              </a:spcAft>
              <a:buClr>
                <a:schemeClr val="dk1"/>
              </a:buClr>
              <a:buSzPct val="45833"/>
              <a:buFont typeface="Arial"/>
              <a:buNone/>
            </a:pPr>
            <a:r>
              <a:rPr sz="2400" lang="en">
                <a:solidFill>
                  <a:srgbClr val="9F499B"/>
                </a:solidFill>
                <a:latin typeface="Consolas"/>
                <a:ea typeface="Consolas"/>
                <a:cs typeface="Consolas"/>
                <a:sym typeface="Consolas"/>
              </a:rPr>
              <a:t>&lt;link</a:t>
            </a:r>
            <a:r>
              <a:rPr sz="2400" lang="en">
                <a:solidFill>
                  <a:srgbClr val="7986CB"/>
                </a:solidFill>
                <a:latin typeface="Consolas"/>
                <a:ea typeface="Consolas"/>
                <a:cs typeface="Consolas"/>
                <a:sym typeface="Consolas"/>
              </a:rPr>
              <a:t> </a:t>
            </a:r>
            <a:r>
              <a:rPr sz="2400" lang="en">
                <a:solidFill>
                  <a:srgbClr val="6B499F"/>
                </a:solidFill>
                <a:latin typeface="Consolas"/>
                <a:ea typeface="Consolas"/>
                <a:cs typeface="Consolas"/>
                <a:sym typeface="Consolas"/>
              </a:rPr>
              <a:t>rel</a:t>
            </a:r>
            <a:r>
              <a:rPr sz="2400" lang="en">
                <a:solidFill>
                  <a:srgbClr val="5C6BC0"/>
                </a:solidFill>
                <a:latin typeface="Consolas"/>
                <a:ea typeface="Consolas"/>
                <a:cs typeface="Consolas"/>
                <a:sym typeface="Consolas"/>
              </a:rPr>
              <a:t>=</a:t>
            </a:r>
            <a:r>
              <a:rPr b="1" sz="2400" lang="en">
                <a:solidFill>
                  <a:srgbClr val="7986CB"/>
                </a:solidFill>
                <a:latin typeface="Consolas"/>
                <a:ea typeface="Consolas"/>
                <a:cs typeface="Consolas"/>
                <a:sym typeface="Consolas"/>
              </a:rPr>
              <a:t>"import" </a:t>
            </a:r>
            <a:r>
              <a:rPr sz="2400" lang="en">
                <a:solidFill>
                  <a:srgbClr val="6B499F"/>
                </a:solidFill>
                <a:latin typeface="Consolas"/>
                <a:ea typeface="Consolas"/>
                <a:cs typeface="Consolas"/>
                <a:sym typeface="Consolas"/>
              </a:rPr>
              <a:t>href</a:t>
            </a:r>
            <a:r>
              <a:rPr sz="2400" lang="en">
                <a:solidFill>
                  <a:srgbClr val="5C6BC0"/>
                </a:solidFill>
                <a:latin typeface="Consolas"/>
                <a:ea typeface="Consolas"/>
                <a:cs typeface="Consolas"/>
                <a:sym typeface="Consolas"/>
              </a:rPr>
              <a:t>=</a:t>
            </a:r>
            <a:r>
              <a:rPr sz="2400" lang="en">
                <a:solidFill>
                  <a:srgbClr val="7986CB"/>
                </a:solidFill>
                <a:latin typeface="Consolas"/>
                <a:ea typeface="Consolas"/>
                <a:cs typeface="Consolas"/>
                <a:sym typeface="Consolas"/>
              </a:rPr>
              <a:t>"bower_components/polymer/polymer.html"</a:t>
            </a:r>
            <a:r>
              <a:rPr sz="2400" lang="en">
                <a:solidFill>
                  <a:srgbClr val="9F499B"/>
                </a:solidFill>
                <a:latin typeface="Consolas"/>
                <a:ea typeface="Consolas"/>
                <a:cs typeface="Consolas"/>
                <a:sym typeface="Consolas"/>
              </a:rPr>
              <a:t>&gt;</a:t>
            </a:r>
          </a:p>
          <a:p>
            <a:pPr>
              <a:spcBef>
                <a:spcPts val="0"/>
              </a:spcBef>
              <a:buNone/>
            </a:pPr>
            <a:r>
              <a:t/>
            </a:r>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y="0" x="0"/>
          <a:ext cy="0" cx="0"/>
          <a:chOff y="0" x="0"/>
          <a:chExt cy="0" cx="0"/>
        </a:xfrm>
      </p:grpSpPr>
      <p:sp>
        <p:nvSpPr>
          <p:cNvPr id="204" name="Shape 204"/>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Data binding</a:t>
            </a:r>
          </a:p>
        </p:txBody>
      </p:sp>
      <p:sp>
        <p:nvSpPr>
          <p:cNvPr id="205" name="Shape 205"/>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rPr lang="en"/>
              <a:t>Polymer supports two-way data binding</a:t>
            </a:r>
          </a:p>
          <a:p>
            <a:pPr rtl="0" lvl="0">
              <a:spcBef>
                <a:spcPts val="0"/>
              </a:spcBef>
              <a:buNone/>
            </a:pPr>
            <a:r>
              <a:rPr lang="en"/>
              <a:t>	extends HTML and DOM APIs which </a:t>
            </a:r>
          </a:p>
          <a:p>
            <a:pPr indent="457200">
              <a:spcBef>
                <a:spcPts val="0"/>
              </a:spcBef>
              <a:buNone/>
            </a:pPr>
            <a:r>
              <a:rPr lang="en"/>
              <a:t>separates the UI and the model.</a:t>
            </a:r>
            <a:br>
              <a:rPr lang="en"/>
            </a:br>
            <a:br>
              <a:rPr lang="en"/>
            </a:br>
            <a:r>
              <a:rPr lang="en"/>
              <a:t>Updates to the model are reflected in the DOM and user input to the DOM is immediately assigned to the model.</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y="0" x="0"/>
          <a:ext cy="0" cx="0"/>
          <a:chOff y="0" x="0"/>
          <a:chExt cy="0" cx="0"/>
        </a:xfrm>
      </p:grpSpPr>
      <p:sp>
        <p:nvSpPr>
          <p:cNvPr id="210" name="Shape 210"/>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Data binding</a:t>
            </a:r>
          </a:p>
        </p:txBody>
      </p:sp>
      <p:sp>
        <p:nvSpPr>
          <p:cNvPr id="211" name="Shape 211"/>
          <p:cNvSpPr txBox="1"/>
          <p:nvPr>
            <p:ph idx="1" type="body"/>
          </p:nvPr>
        </p:nvSpPr>
        <p:spPr>
          <a:xfrm>
            <a:off y="1101675" x="457200"/>
            <a:ext cy="3465299" cx="4411199"/>
          </a:xfrm>
          <a:prstGeom prst="rect">
            <a:avLst/>
          </a:prstGeom>
        </p:spPr>
        <p:txBody>
          <a:bodyPr bIns="91425" rIns="91425" lIns="91425" tIns="91425" anchor="t" anchorCtr="0">
            <a:noAutofit/>
          </a:bodyPr>
          <a:lstStyle/>
          <a:p>
            <a:pPr rtl="0" lvl="0">
              <a:lnSpc>
                <a:spcPct val="150000"/>
              </a:lnSpc>
              <a:spcBef>
                <a:spcPts val="2300"/>
              </a:spcBef>
              <a:spcAft>
                <a:spcPts val="2300"/>
              </a:spcAft>
              <a:buNone/>
            </a:pPr>
            <a:r>
              <a:rPr sz="1200" lang="en">
                <a:solidFill>
                  <a:srgbClr val="9F499B"/>
                </a:solidFill>
                <a:latin typeface="Consolas"/>
                <a:ea typeface="Consolas"/>
                <a:cs typeface="Consolas"/>
                <a:sym typeface="Consolas"/>
              </a:rPr>
              <a:t>&lt;polymer-element</a:t>
            </a:r>
            <a:r>
              <a:rPr sz="1200" lang="en">
                <a:solidFill>
                  <a:srgbClr val="7986CB"/>
                </a:solidFill>
                <a:latin typeface="Consolas"/>
                <a:ea typeface="Consolas"/>
                <a:cs typeface="Consolas"/>
                <a:sym typeface="Consolas"/>
              </a:rPr>
              <a:t> </a:t>
            </a:r>
            <a:r>
              <a:rPr sz="1200" lang="en">
                <a:solidFill>
                  <a:srgbClr val="6B499F"/>
                </a:solidFill>
                <a:latin typeface="Consolas"/>
                <a:ea typeface="Consolas"/>
                <a:cs typeface="Consolas"/>
                <a:sym typeface="Consolas"/>
              </a:rPr>
              <a:t>name</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"name-tag"</a:t>
            </a:r>
            <a:r>
              <a:rPr sz="1200" lang="en">
                <a:solidFill>
                  <a:srgbClr val="9F499B"/>
                </a:solidFill>
                <a:latin typeface="Consolas"/>
                <a:ea typeface="Consolas"/>
                <a:cs typeface="Consolas"/>
                <a:sym typeface="Consolas"/>
              </a:rPr>
              <a:t>&gt;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9F499B"/>
                </a:solidFill>
                <a:latin typeface="Consolas"/>
                <a:ea typeface="Consolas"/>
                <a:cs typeface="Consolas"/>
                <a:sym typeface="Consolas"/>
              </a:rPr>
              <a:t>&lt;template&gt;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This is </a:t>
            </a:r>
            <a:r>
              <a:rPr sz="1200" lang="en">
                <a:solidFill>
                  <a:srgbClr val="9F499B"/>
                </a:solidFill>
                <a:latin typeface="Consolas"/>
                <a:ea typeface="Consolas"/>
                <a:cs typeface="Consolas"/>
                <a:sym typeface="Consolas"/>
              </a:rPr>
              <a:t>&lt;b&gt;</a:t>
            </a:r>
            <a:r>
              <a:rPr sz="1200" lang="en">
                <a:solidFill>
                  <a:srgbClr val="7986CB"/>
                </a:solidFill>
                <a:latin typeface="Consolas"/>
                <a:ea typeface="Consolas"/>
                <a:cs typeface="Consolas"/>
                <a:sym typeface="Consolas"/>
              </a:rPr>
              <a:t>{{owner}}</a:t>
            </a:r>
            <a:r>
              <a:rPr sz="1200" lang="en">
                <a:solidFill>
                  <a:srgbClr val="9F499B"/>
                </a:solidFill>
                <a:latin typeface="Consolas"/>
                <a:ea typeface="Consolas"/>
                <a:cs typeface="Consolas"/>
                <a:sym typeface="Consolas"/>
              </a:rPr>
              <a:t>&lt;/b&gt;</a:t>
            </a:r>
            <a:r>
              <a:rPr sz="1200" lang="en">
                <a:solidFill>
                  <a:srgbClr val="7986CB"/>
                </a:solidFill>
                <a:latin typeface="Consolas"/>
                <a:ea typeface="Consolas"/>
                <a:cs typeface="Consolas"/>
                <a:sym typeface="Consolas"/>
              </a:rPr>
              <a:t>'s name-tag element.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9F499B"/>
                </a:solidFill>
                <a:latin typeface="Consolas"/>
                <a:ea typeface="Consolas"/>
                <a:cs typeface="Consolas"/>
                <a:sym typeface="Consolas"/>
              </a:rPr>
              <a:t>&lt;/template&gt;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9F499B"/>
                </a:solidFill>
                <a:latin typeface="Consolas"/>
                <a:ea typeface="Consolas"/>
                <a:cs typeface="Consolas"/>
                <a:sym typeface="Consolas"/>
              </a:rPr>
              <a:t>&lt;script&gt;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6B499F"/>
                </a:solidFill>
                <a:latin typeface="Consolas"/>
                <a:ea typeface="Consolas"/>
                <a:cs typeface="Consolas"/>
                <a:sym typeface="Consolas"/>
              </a:rPr>
              <a:t>Polymer</a:t>
            </a:r>
            <a:r>
              <a:rPr sz="1200" lang="en">
                <a:solidFill>
                  <a:srgbClr val="5C6BC0"/>
                </a:solidFill>
                <a:latin typeface="Consolas"/>
                <a:ea typeface="Consolas"/>
                <a:cs typeface="Consolas"/>
                <a:sym typeface="Consolas"/>
              </a:rPr>
              <a:t>(</a:t>
            </a:r>
            <a:r>
              <a:rPr sz="1200" lang="en">
                <a:solidFill>
                  <a:srgbClr val="FF4081"/>
                </a:solidFill>
                <a:latin typeface="Consolas"/>
                <a:ea typeface="Consolas"/>
                <a:cs typeface="Consolas"/>
                <a:sym typeface="Consolas"/>
              </a:rPr>
              <a:t>'name-tag'</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 </a:t>
            </a:r>
            <a:r>
              <a:rPr sz="1200" lang="en">
                <a:solidFill>
                  <a:srgbClr val="5C6BC0"/>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8A8A8A"/>
                </a:solidFill>
                <a:latin typeface="Consolas"/>
                <a:ea typeface="Consolas"/>
                <a:cs typeface="Consolas"/>
                <a:sym typeface="Consolas"/>
              </a:rPr>
              <a:t>// initialize the element's model</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ready</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 </a:t>
            </a:r>
            <a:r>
              <a:rPr sz="1200" lang="en">
                <a:solidFill>
                  <a:srgbClr val="D61A7F"/>
                </a:solidFill>
                <a:latin typeface="Consolas"/>
                <a:ea typeface="Consolas"/>
                <a:cs typeface="Consolas"/>
                <a:sym typeface="Consolas"/>
              </a:rPr>
              <a:t>function</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 </a:t>
            </a:r>
            <a:r>
              <a:rPr sz="1200" lang="en">
                <a:solidFill>
                  <a:srgbClr val="5C6BC0"/>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D61A7F"/>
                </a:solidFill>
                <a:latin typeface="Consolas"/>
                <a:ea typeface="Consolas"/>
                <a:cs typeface="Consolas"/>
                <a:sym typeface="Consolas"/>
              </a:rPr>
              <a:t>this</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owner </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 </a:t>
            </a:r>
            <a:r>
              <a:rPr sz="1200" lang="en">
                <a:solidFill>
                  <a:srgbClr val="FF4081"/>
                </a:solidFill>
                <a:latin typeface="Consolas"/>
                <a:ea typeface="Consolas"/>
                <a:cs typeface="Consolas"/>
                <a:sym typeface="Consolas"/>
              </a:rPr>
              <a:t>'Rafael'</a:t>
            </a:r>
            <a:r>
              <a:rPr sz="1200" lang="en">
                <a:solidFill>
                  <a:srgbClr val="5C6BC0"/>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5C6BC0"/>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5C6BC0"/>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9F499B"/>
                </a:solidFill>
                <a:latin typeface="Consolas"/>
                <a:ea typeface="Consolas"/>
                <a:cs typeface="Consolas"/>
                <a:sym typeface="Consolas"/>
              </a:rPr>
              <a:t>&lt;/script&gt;</a:t>
            </a:r>
            <a:br>
              <a:rPr sz="1200" lang="en">
                <a:solidFill>
                  <a:srgbClr val="7986CB"/>
                </a:solidFill>
                <a:latin typeface="Consolas"/>
                <a:ea typeface="Consolas"/>
                <a:cs typeface="Consolas"/>
                <a:sym typeface="Consolas"/>
              </a:rPr>
            </a:br>
            <a:r>
              <a:rPr sz="1200" lang="en">
                <a:solidFill>
                  <a:srgbClr val="9F499B"/>
                </a:solidFill>
                <a:latin typeface="Consolas"/>
                <a:ea typeface="Consolas"/>
                <a:cs typeface="Consolas"/>
                <a:sym typeface="Consolas"/>
              </a:rPr>
              <a:t>&lt;/polymer-element&gt;</a:t>
            </a:r>
          </a:p>
          <a:p>
            <a:pPr rtl="0" lvl="0">
              <a:spcBef>
                <a:spcPts val="0"/>
              </a:spcBef>
              <a:buNone/>
            </a:pPr>
            <a:r>
              <a:t/>
            </a:r>
            <a:endParaRPr/>
          </a:p>
        </p:txBody>
      </p:sp>
      <p:cxnSp>
        <p:nvCxnSpPr>
          <p:cNvPr id="212" name="Shape 212"/>
          <p:cNvCxnSpPr/>
          <p:nvPr/>
        </p:nvCxnSpPr>
        <p:spPr>
          <a:xfrm>
            <a:off y="1513800" x="4868275"/>
            <a:ext cy="3543600" cx="0"/>
          </a:xfrm>
          <a:prstGeom prst="straightConnector1">
            <a:avLst/>
          </a:prstGeom>
          <a:noFill/>
          <a:ln w="19050" cap="flat">
            <a:solidFill>
              <a:schemeClr val="dk2"/>
            </a:solidFill>
            <a:prstDash val="solid"/>
            <a:round/>
            <a:headEnd w="lg" len="lg" type="none"/>
            <a:tailEnd w="lg" len="lg" type="none"/>
          </a:ln>
        </p:spPr>
      </p:cxnSp>
      <p:sp>
        <p:nvSpPr>
          <p:cNvPr id="213" name="Shape 213"/>
          <p:cNvSpPr txBox="1"/>
          <p:nvPr/>
        </p:nvSpPr>
        <p:spPr>
          <a:xfrm>
            <a:off y="1548200" x="5091900"/>
            <a:ext cy="2563199" cx="3664200"/>
          </a:xfrm>
          <a:prstGeom prst="rect">
            <a:avLst/>
          </a:prstGeom>
          <a:noFill/>
          <a:ln>
            <a:noFill/>
          </a:ln>
        </p:spPr>
        <p:txBody>
          <a:bodyPr bIns="91425" rIns="91425" lIns="91425" tIns="91425" anchor="t" anchorCtr="0">
            <a:noAutofit/>
          </a:bodyPr>
          <a:lstStyle/>
          <a:p>
            <a:pPr rtl="0" lvl="0">
              <a:lnSpc>
                <a:spcPct val="150000"/>
              </a:lnSpc>
              <a:spcBef>
                <a:spcPts val="2300"/>
              </a:spcBef>
              <a:spcAft>
                <a:spcPts val="2300"/>
              </a:spcAft>
              <a:buNone/>
            </a:pPr>
            <a:r>
              <a:rPr sz="1200" lang="en">
                <a:solidFill>
                  <a:srgbClr val="7986CB"/>
                </a:solidFill>
                <a:latin typeface="Consolas"/>
                <a:ea typeface="Consolas"/>
                <a:cs typeface="Consolas"/>
                <a:sym typeface="Consolas"/>
              </a:rPr>
              <a:t>document</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querySelector</a:t>
            </a:r>
            <a:r>
              <a:rPr sz="1200" lang="en">
                <a:solidFill>
                  <a:srgbClr val="5C6BC0"/>
                </a:solidFill>
                <a:latin typeface="Consolas"/>
                <a:ea typeface="Consolas"/>
                <a:cs typeface="Consolas"/>
                <a:sym typeface="Consolas"/>
              </a:rPr>
              <a:t>(</a:t>
            </a:r>
            <a:r>
              <a:rPr sz="1200" lang="en">
                <a:solidFill>
                  <a:srgbClr val="FF4081"/>
                </a:solidFill>
                <a:latin typeface="Consolas"/>
                <a:ea typeface="Consolas"/>
                <a:cs typeface="Consolas"/>
                <a:sym typeface="Consolas"/>
              </a:rPr>
              <a:t>'name-tag'</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owner </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 </a:t>
            </a:r>
            <a:r>
              <a:rPr sz="1200" lang="en">
                <a:solidFill>
                  <a:srgbClr val="FF4081"/>
                </a:solidFill>
                <a:latin typeface="Consolas"/>
                <a:ea typeface="Consolas"/>
                <a:cs typeface="Consolas"/>
                <a:sym typeface="Consolas"/>
              </a:rPr>
              <a:t>'June'</a:t>
            </a:r>
            <a:r>
              <a:rPr sz="1200" lang="en">
                <a:solidFill>
                  <a:srgbClr val="5C6BC0"/>
                </a:solidFill>
                <a:latin typeface="Consolas"/>
                <a:ea typeface="Consolas"/>
                <a:cs typeface="Consolas"/>
                <a:sym typeface="Consolas"/>
              </a:rPr>
              <a:t>;</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 name="Shape 42"/>
        <p:cNvGrpSpPr/>
        <p:nvPr/>
      </p:nvGrpSpPr>
      <p:grpSpPr>
        <a:xfrm>
          <a:off y="0" x="0"/>
          <a:ext cy="0" cx="0"/>
          <a:chOff y="0" x="0"/>
          <a:chExt cy="0" cx="0"/>
        </a:xfrm>
      </p:grpSpPr>
      <p:sp>
        <p:nvSpPr>
          <p:cNvPr id="43" name="Shape 43"/>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Who am I?</a:t>
            </a:r>
          </a:p>
        </p:txBody>
      </p:sp>
      <p:pic>
        <p:nvPicPr>
          <p:cNvPr id="44" name="Shape 44"/>
          <p:cNvPicPr preferRelativeResize="0"/>
          <p:nvPr/>
        </p:nvPicPr>
        <p:blipFill>
          <a:blip r:embed="rId3">
            <a:alphaModFix/>
          </a:blip>
          <a:stretch>
            <a:fillRect/>
          </a:stretch>
        </p:blipFill>
        <p:spPr>
          <a:xfrm>
            <a:off y="1581650" x="76200"/>
            <a:ext cy="1980200" cx="1980200"/>
          </a:xfrm>
          <a:prstGeom prst="rect">
            <a:avLst/>
          </a:prstGeom>
          <a:noFill/>
          <a:ln>
            <a:noFill/>
          </a:ln>
        </p:spPr>
      </p:pic>
      <p:pic>
        <p:nvPicPr>
          <p:cNvPr id="45" name="Shape 45"/>
          <p:cNvPicPr preferRelativeResize="0"/>
          <p:nvPr/>
        </p:nvPicPr>
        <p:blipFill>
          <a:blip r:embed="rId4">
            <a:alphaModFix/>
          </a:blip>
          <a:stretch>
            <a:fillRect/>
          </a:stretch>
        </p:blipFill>
        <p:spPr>
          <a:xfrm>
            <a:off y="1581649" x="2361201"/>
            <a:ext cy="1980200" cx="2153432"/>
          </a:xfrm>
          <a:prstGeom prst="rect">
            <a:avLst/>
          </a:prstGeom>
          <a:noFill/>
          <a:ln>
            <a:noFill/>
          </a:ln>
        </p:spPr>
      </p:pic>
      <p:pic>
        <p:nvPicPr>
          <p:cNvPr id="46" name="Shape 46"/>
          <p:cNvPicPr preferRelativeResize="0"/>
          <p:nvPr/>
        </p:nvPicPr>
        <p:blipFill>
          <a:blip r:embed="rId5">
            <a:alphaModFix/>
          </a:blip>
          <a:stretch>
            <a:fillRect/>
          </a:stretch>
        </p:blipFill>
        <p:spPr>
          <a:xfrm>
            <a:off y="1657850" x="4590825"/>
            <a:ext cy="1980199" cx="4106405"/>
          </a:xfrm>
          <a:prstGeom prst="rect">
            <a:avLst/>
          </a:prstGeom>
          <a:noFill/>
          <a:ln>
            <a:noFill/>
          </a:ln>
        </p:spPr>
      </p:pic>
      <p:sp>
        <p:nvSpPr>
          <p:cNvPr id="47" name="Shape 47"/>
          <p:cNvSpPr txBox="1"/>
          <p:nvPr/>
        </p:nvSpPr>
        <p:spPr>
          <a:xfrm>
            <a:off y="3796025" x="149650"/>
            <a:ext cy="1141499" cx="1833300"/>
          </a:xfrm>
          <a:prstGeom prst="rect">
            <a:avLst/>
          </a:prstGeom>
          <a:noFill/>
          <a:ln>
            <a:noFill/>
          </a:ln>
        </p:spPr>
        <p:txBody>
          <a:bodyPr bIns="91425" rIns="91425" lIns="91425" tIns="91425" anchor="t" anchorCtr="0">
            <a:noAutofit/>
          </a:bodyPr>
          <a:lstStyle/>
          <a:p>
            <a:pPr algn="ctr" rtl="0">
              <a:spcBef>
                <a:spcPts val="0"/>
              </a:spcBef>
              <a:buNone/>
            </a:pPr>
            <a:r>
              <a:rPr sz="2400" lang="en">
                <a:latin typeface="Roboto"/>
                <a:ea typeface="Roboto"/>
                <a:cs typeface="Roboto"/>
                <a:sym typeface="Roboto"/>
              </a:rPr>
              <a:t>Organizer</a:t>
            </a:r>
          </a:p>
          <a:p>
            <a:pPr algn="ctr">
              <a:spcBef>
                <a:spcPts val="0"/>
              </a:spcBef>
              <a:buNone/>
            </a:pPr>
            <a:r>
              <a:rPr sz="2400" lang="en">
                <a:latin typeface="Roboto"/>
                <a:ea typeface="Roboto"/>
                <a:cs typeface="Roboto"/>
                <a:sym typeface="Roboto"/>
              </a:rPr>
              <a:t>GDG ATL</a:t>
            </a:r>
          </a:p>
        </p:txBody>
      </p:sp>
      <p:sp>
        <p:nvSpPr>
          <p:cNvPr id="48" name="Shape 48"/>
          <p:cNvSpPr txBox="1"/>
          <p:nvPr/>
        </p:nvSpPr>
        <p:spPr>
          <a:xfrm>
            <a:off y="3796025" x="2385212"/>
            <a:ext cy="1141499" cx="2105399"/>
          </a:xfrm>
          <a:prstGeom prst="rect">
            <a:avLst/>
          </a:prstGeom>
          <a:noFill/>
          <a:ln>
            <a:noFill/>
          </a:ln>
        </p:spPr>
        <p:txBody>
          <a:bodyPr bIns="91425" rIns="91425" lIns="91425" tIns="91425" anchor="t" anchorCtr="0">
            <a:noAutofit/>
          </a:bodyPr>
          <a:lstStyle/>
          <a:p>
            <a:pPr algn="ctr" rtl="0">
              <a:spcBef>
                <a:spcPts val="0"/>
              </a:spcBef>
              <a:buNone/>
            </a:pPr>
            <a:r>
              <a:rPr sz="2400" lang="en"/>
              <a:t>President</a:t>
            </a:r>
          </a:p>
          <a:p>
            <a:pPr algn="ctr">
              <a:spcBef>
                <a:spcPts val="0"/>
              </a:spcBef>
              <a:buNone/>
            </a:pPr>
            <a:r>
              <a:rPr sz="2400" lang="en"/>
              <a:t>Freeside</a:t>
            </a:r>
          </a:p>
        </p:txBody>
      </p:sp>
      <p:sp>
        <p:nvSpPr>
          <p:cNvPr id="49" name="Shape 49"/>
          <p:cNvSpPr txBox="1"/>
          <p:nvPr/>
        </p:nvSpPr>
        <p:spPr>
          <a:xfrm>
            <a:off y="3796025" x="4590825"/>
            <a:ext cy="1141499" cx="4106400"/>
          </a:xfrm>
          <a:prstGeom prst="rect">
            <a:avLst/>
          </a:prstGeom>
          <a:noFill/>
          <a:ln>
            <a:noFill/>
          </a:ln>
        </p:spPr>
        <p:txBody>
          <a:bodyPr bIns="91425" rIns="91425" lIns="91425" tIns="91425" anchor="t" anchorCtr="0">
            <a:noAutofit/>
          </a:bodyPr>
          <a:lstStyle/>
          <a:p>
            <a:pPr algn="ctr" rtl="0">
              <a:spcBef>
                <a:spcPts val="0"/>
              </a:spcBef>
              <a:buNone/>
            </a:pPr>
            <a:r>
              <a:rPr sz="2400" lang="en"/>
              <a:t>User Interface Developer</a:t>
            </a:r>
          </a:p>
          <a:p>
            <a:pPr algn="ctr">
              <a:spcBef>
                <a:spcPts val="0"/>
              </a:spcBef>
              <a:buNone/>
            </a:pPr>
            <a:r>
              <a:rPr sz="2400" lang="en"/>
              <a:t>ADP</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y="0" x="0"/>
          <a:ext cy="0" cx="0"/>
          <a:chOff y="0" x="0"/>
          <a:chExt cy="0" cx="0"/>
        </a:xfrm>
      </p:grpSpPr>
      <p:sp>
        <p:nvSpPr>
          <p:cNvPr id="218" name="Shape 218"/>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So what does polymer do?</a:t>
            </a:r>
          </a:p>
        </p:txBody>
      </p:sp>
      <p:sp>
        <p:nvSpPr>
          <p:cNvPr id="219" name="Shape 219"/>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rPr lang="en"/>
              <a:t>The team defines the core api like this:</a:t>
            </a:r>
            <a:br>
              <a:rPr lang="en"/>
            </a:br>
            <a:br>
              <a:rPr lang="en"/>
            </a:br>
            <a:r>
              <a:rPr lang="en"/>
              <a:t>The polymer </a:t>
            </a:r>
            <a:r>
              <a:rPr lang="en" i="1"/>
              <a:t>core</a:t>
            </a:r>
            <a:r>
              <a:rPr lang="en"/>
              <a:t> API is like Polymer’s opinion, it’s the extra bit that provides the extra sugaring that all Polymer elements use, and is meant to make developing web components much easier.</a:t>
            </a:r>
          </a:p>
          <a:p>
            <a:pPr>
              <a:spcBef>
                <a:spcPts val="0"/>
              </a:spcBef>
              <a:buNone/>
            </a:pPr>
            <a:r>
              <a:t/>
            </a:r>
            <a:endParaRPr sz="2400"/>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y="0" x="0"/>
          <a:ext cy="0" cx="0"/>
          <a:chOff y="0" x="0"/>
          <a:chExt cy="0" cx="0"/>
        </a:xfrm>
      </p:grpSpPr>
      <p:sp>
        <p:nvSpPr>
          <p:cNvPr id="224" name="Shape 224"/>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Sugaring Layer</a:t>
            </a:r>
          </a:p>
        </p:txBody>
      </p:sp>
      <p:sp>
        <p:nvSpPr>
          <p:cNvPr id="225" name="Shape 225"/>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rPr lang="en"/>
              <a:t>Polymer connects all of the ingredients of web components</a:t>
            </a:r>
          </a:p>
          <a:p>
            <a:pPr rtl="0" lvl="0">
              <a:spcBef>
                <a:spcPts val="0"/>
              </a:spcBef>
              <a:buNone/>
            </a:pPr>
            <a:r>
              <a:rPr lang="en"/>
              <a:t>Web components currently use polyfills (webcomponents.js) to extend functionality of current browsers. </a:t>
            </a:r>
          </a:p>
          <a:p>
            <a:pPr>
              <a:spcBef>
                <a:spcPts val="0"/>
              </a:spcBef>
              <a:buNone/>
            </a:pPr>
            <a:r>
              <a:rPr lang="en"/>
              <a:t>Polymer is working to discover what future best practices will be</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y="0" x="0"/>
          <a:ext cy="0" cx="0"/>
          <a:chOff y="0" x="0"/>
          <a:chExt cy="0" cx="0"/>
        </a:xfrm>
      </p:grpSpPr>
      <p:sp>
        <p:nvSpPr>
          <p:cNvPr id="230" name="Shape 230"/>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What’s a sugaring layer?</a:t>
            </a:r>
          </a:p>
        </p:txBody>
      </p:sp>
      <p:cxnSp>
        <p:nvCxnSpPr>
          <p:cNvPr id="231" name="Shape 231"/>
          <p:cNvCxnSpPr/>
          <p:nvPr/>
        </p:nvCxnSpPr>
        <p:spPr>
          <a:xfrm>
            <a:off y="1501800" x="4565400"/>
            <a:ext cy="3641699" cx="13199"/>
          </a:xfrm>
          <a:prstGeom prst="straightConnector1">
            <a:avLst/>
          </a:prstGeom>
          <a:noFill/>
          <a:ln w="19050" cap="flat">
            <a:solidFill>
              <a:schemeClr val="dk2"/>
            </a:solidFill>
            <a:prstDash val="solid"/>
            <a:round/>
            <a:headEnd w="lg" len="lg" type="none"/>
            <a:tailEnd w="lg" len="lg" type="none"/>
          </a:ln>
        </p:spPr>
      </p:cxnSp>
      <p:sp>
        <p:nvSpPr>
          <p:cNvPr id="232" name="Shape 232"/>
          <p:cNvSpPr txBox="1"/>
          <p:nvPr/>
        </p:nvSpPr>
        <p:spPr>
          <a:xfrm>
            <a:off y="1661325" x="4565400"/>
            <a:ext cy="1249199" cx="4432199"/>
          </a:xfrm>
          <a:prstGeom prst="rect">
            <a:avLst/>
          </a:prstGeom>
          <a:noFill/>
          <a:ln>
            <a:noFill/>
          </a:ln>
        </p:spPr>
        <p:txBody>
          <a:bodyPr bIns="91425" rIns="91425" lIns="91425" tIns="91425" anchor="t" anchorCtr="0">
            <a:noAutofit/>
          </a:bodyPr>
          <a:lstStyle/>
          <a:p>
            <a:pPr rtl="0">
              <a:spcBef>
                <a:spcPts val="0"/>
              </a:spcBef>
              <a:buNone/>
            </a:pPr>
            <a:r>
              <a:rPr sz="2400" lang="en">
                <a:solidFill>
                  <a:srgbClr val="9F499B"/>
                </a:solidFill>
                <a:latin typeface="Consolas"/>
                <a:ea typeface="Consolas"/>
                <a:cs typeface="Consolas"/>
                <a:sym typeface="Consolas"/>
              </a:rPr>
              <a:t>&lt;google-maps&gt;</a:t>
            </a:r>
          </a:p>
          <a:p>
            <a:pPr>
              <a:spcBef>
                <a:spcPts val="0"/>
              </a:spcBef>
              <a:buNone/>
            </a:pPr>
            <a:r>
              <a:rPr sz="2400" lang="en">
                <a:solidFill>
                  <a:srgbClr val="9F499B"/>
                </a:solidFill>
                <a:latin typeface="Consolas"/>
                <a:ea typeface="Consolas"/>
                <a:cs typeface="Consolas"/>
                <a:sym typeface="Consolas"/>
              </a:rPr>
              <a:t>&lt;/google-maps&gt;</a:t>
            </a:r>
          </a:p>
        </p:txBody>
      </p:sp>
      <p:pic>
        <p:nvPicPr>
          <p:cNvPr id="233" name="Shape 233"/>
          <p:cNvPicPr preferRelativeResize="0"/>
          <p:nvPr/>
        </p:nvPicPr>
        <p:blipFill>
          <a:blip r:embed="rId3">
            <a:alphaModFix/>
          </a:blip>
          <a:stretch>
            <a:fillRect/>
          </a:stretch>
        </p:blipFill>
        <p:spPr>
          <a:xfrm>
            <a:off y="1606300" x="0"/>
            <a:ext cy="3432711" cx="4432199"/>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y="0" x="0"/>
          <a:ext cy="0" cx="0"/>
          <a:chOff y="0" x="0"/>
          <a:chExt cy="0" cx="0"/>
        </a:xfrm>
      </p:grpSpPr>
      <p:sp>
        <p:nvSpPr>
          <p:cNvPr id="238" name="Shape 238"/>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What polymer looks like </a:t>
            </a:r>
          </a:p>
        </p:txBody>
      </p:sp>
      <p:sp>
        <p:nvSpPr>
          <p:cNvPr id="239" name="Shape 239"/>
          <p:cNvSpPr txBox="1"/>
          <p:nvPr>
            <p:ph idx="1" type="body"/>
          </p:nvPr>
        </p:nvSpPr>
        <p:spPr>
          <a:xfrm>
            <a:off y="1466400" x="0"/>
            <a:ext cy="3676800" cx="9144000"/>
          </a:xfrm>
          <a:prstGeom prst="rect">
            <a:avLst/>
          </a:prstGeom>
          <a:solidFill>
            <a:srgbClr val="000000"/>
          </a:solidFill>
        </p:spPr>
        <p:txBody>
          <a:bodyPr bIns="91425" rIns="91425" lIns="91425" tIns="91425" anchor="t" anchorCtr="0">
            <a:noAutofit/>
          </a:bodyPr>
          <a:lstStyle/>
          <a:p>
            <a:pPr rtl="0" indent="0" marL="0">
              <a:spcBef>
                <a:spcPts val="0"/>
              </a:spcBef>
              <a:buNone/>
            </a:pPr>
            <a:r>
              <a:rPr sz="2400" lang="en">
                <a:solidFill>
                  <a:srgbClr val="FFFFFF"/>
                </a:solidFill>
              </a:rPr>
              <a:t>&lt;</a:t>
            </a:r>
            <a:r>
              <a:rPr sz="2400" lang="en">
                <a:solidFill>
                  <a:srgbClr val="FF00FF"/>
                </a:solidFill>
              </a:rPr>
              <a:t>head</a:t>
            </a:r>
            <a:r>
              <a:rPr sz="2400" lang="en">
                <a:solidFill>
                  <a:srgbClr val="FFFFFF"/>
                </a:solidFill>
              </a:rPr>
              <a:t>&gt;</a:t>
            </a:r>
            <a:br>
              <a:rPr sz="2400" lang="en"/>
            </a:br>
            <a:r>
              <a:rPr sz="2400" lang="en"/>
              <a:t>    </a:t>
            </a:r>
            <a:r>
              <a:rPr sz="2400" lang="en">
                <a:solidFill>
                  <a:srgbClr val="FFFFFF"/>
                </a:solidFill>
              </a:rPr>
              <a:t>&lt;</a:t>
            </a:r>
            <a:r>
              <a:rPr sz="2400" lang="en">
                <a:solidFill>
                  <a:srgbClr val="FF00FF"/>
                </a:solidFill>
              </a:rPr>
              <a:t>script </a:t>
            </a:r>
            <a:r>
              <a:rPr sz="2400" lang="en">
                <a:solidFill>
                  <a:srgbClr val="00FF00"/>
                </a:solidFill>
              </a:rPr>
              <a:t>src</a:t>
            </a:r>
            <a:r>
              <a:rPr sz="2400" lang="en">
                <a:solidFill>
                  <a:srgbClr val="FFFFFF"/>
                </a:solidFill>
              </a:rPr>
              <a:t>=    </a:t>
            </a:r>
          </a:p>
          <a:p>
            <a:pPr rtl="0" indent="0" marL="457200">
              <a:spcBef>
                <a:spcPts val="0"/>
              </a:spcBef>
              <a:buNone/>
            </a:pPr>
            <a:r>
              <a:rPr sz="2400" lang="en">
                <a:solidFill>
                  <a:srgbClr val="FFFF00"/>
                </a:solidFill>
              </a:rPr>
              <a:t>   ”bower_components/webcomponentsjs/webcomponents.js”</a:t>
            </a:r>
            <a:r>
              <a:rPr sz="2400" lang="en">
                <a:solidFill>
                  <a:srgbClr val="FFFFFF"/>
                </a:solidFill>
              </a:rPr>
              <a:t>&gt;</a:t>
            </a:r>
          </a:p>
          <a:p>
            <a:pPr rtl="0" lvl="0" indent="457200" marL="0">
              <a:spcBef>
                <a:spcPts val="0"/>
              </a:spcBef>
              <a:buNone/>
            </a:pPr>
            <a:r>
              <a:rPr sz="2400" lang="en">
                <a:solidFill>
                  <a:srgbClr val="FFFFFF"/>
                </a:solidFill>
              </a:rPr>
              <a:t>&lt;/</a:t>
            </a:r>
            <a:r>
              <a:rPr sz="2400" lang="en">
                <a:solidFill>
                  <a:srgbClr val="FF00FF"/>
                </a:solidFill>
              </a:rPr>
              <a:t>script</a:t>
            </a:r>
            <a:r>
              <a:rPr sz="2400" lang="en">
                <a:solidFill>
                  <a:srgbClr val="FFFFFF"/>
                </a:solidFill>
              </a:rPr>
              <a:t>&gt;</a:t>
            </a:r>
            <a:br>
              <a:rPr sz="2400" lang="en"/>
            </a:br>
            <a:br>
              <a:rPr sz="2400" lang="en"/>
            </a:br>
            <a:r>
              <a:rPr sz="2400" lang="en"/>
              <a:t>    </a:t>
            </a:r>
            <a:r>
              <a:rPr sz="2400" lang="en">
                <a:solidFill>
                  <a:srgbClr val="FFFFFF"/>
                </a:solidFill>
              </a:rPr>
              <a:t>&lt;</a:t>
            </a:r>
            <a:r>
              <a:rPr sz="2400" lang="en">
                <a:solidFill>
                  <a:srgbClr val="FF00FF"/>
                </a:solidFill>
              </a:rPr>
              <a:t>link</a:t>
            </a:r>
            <a:r>
              <a:rPr sz="2400" lang="en"/>
              <a:t> </a:t>
            </a:r>
            <a:r>
              <a:rPr sz="2400" lang="en">
                <a:solidFill>
                  <a:srgbClr val="00FF00"/>
                </a:solidFill>
              </a:rPr>
              <a:t>rel</a:t>
            </a:r>
            <a:r>
              <a:rPr sz="2400" lang="en">
                <a:solidFill>
                  <a:srgbClr val="FFFFFF"/>
                </a:solidFill>
              </a:rPr>
              <a:t>=</a:t>
            </a:r>
            <a:r>
              <a:rPr sz="2400" lang="en">
                <a:solidFill>
                  <a:srgbClr val="FFFF00"/>
                </a:solidFill>
              </a:rPr>
              <a:t>”import”</a:t>
            </a:r>
            <a:r>
              <a:rPr sz="2400" lang="en"/>
              <a:t>   </a:t>
            </a:r>
          </a:p>
          <a:p>
            <a:pPr rtl="0" lvl="0" indent="0" marL="0">
              <a:spcBef>
                <a:spcPts val="0"/>
              </a:spcBef>
              <a:buNone/>
            </a:pPr>
            <a:r>
              <a:rPr sz="2400" lang="en"/>
              <a:t>          </a:t>
            </a:r>
            <a:r>
              <a:rPr sz="2400" lang="en">
                <a:solidFill>
                  <a:srgbClr val="00FF00"/>
                </a:solidFill>
              </a:rPr>
              <a:t>href</a:t>
            </a:r>
            <a:r>
              <a:rPr sz="2400" lang="en">
                <a:solidFill>
                  <a:srgbClr val="FFFFFF"/>
                </a:solidFill>
              </a:rPr>
              <a:t>=</a:t>
            </a:r>
            <a:r>
              <a:rPr sz="2400" lang="en">
                <a:solidFill>
                  <a:srgbClr val="FFFF00"/>
                </a:solidFill>
              </a:rPr>
              <a:t>”bower_components/polymer/polymer.html”</a:t>
            </a:r>
            <a:r>
              <a:rPr sz="2400" lang="en">
                <a:solidFill>
                  <a:srgbClr val="FFFFFF"/>
                </a:solidFill>
              </a:rPr>
              <a:t>&gt;</a:t>
            </a:r>
            <a:br>
              <a:rPr sz="2400" lang="en"/>
            </a:br>
            <a:r>
              <a:rPr sz="2400" lang="en">
                <a:solidFill>
                  <a:srgbClr val="FFFFFF"/>
                </a:solidFill>
              </a:rPr>
              <a:t>&lt;/</a:t>
            </a:r>
            <a:r>
              <a:rPr sz="2400" lang="en">
                <a:solidFill>
                  <a:srgbClr val="FF00FF"/>
                </a:solidFill>
              </a:rPr>
              <a:t>head</a:t>
            </a:r>
            <a:r>
              <a:rPr sz="2400" lang="en">
                <a:solidFill>
                  <a:srgbClr val="FFFFFF"/>
                </a:solidFill>
              </a:rPr>
              <a:t>&gt;</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y="0" x="0"/>
          <a:ext cy="0" cx="0"/>
          <a:chOff y="0" x="0"/>
          <a:chExt cy="0" cx="0"/>
        </a:xfrm>
      </p:grpSpPr>
      <p:sp>
        <p:nvSpPr>
          <p:cNvPr id="244" name="Shape 244"/>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What polymer looks like</a:t>
            </a:r>
          </a:p>
        </p:txBody>
      </p:sp>
      <p:sp>
        <p:nvSpPr>
          <p:cNvPr id="245" name="Shape 245"/>
          <p:cNvSpPr txBox="1"/>
          <p:nvPr>
            <p:ph idx="1" type="body"/>
          </p:nvPr>
        </p:nvSpPr>
        <p:spPr>
          <a:xfrm>
            <a:off y="1460500" x="0"/>
            <a:ext cy="3683099" cx="9144000"/>
          </a:xfrm>
          <a:prstGeom prst="rect">
            <a:avLst/>
          </a:prstGeom>
          <a:solidFill>
            <a:srgbClr val="000000"/>
          </a:solidFill>
        </p:spPr>
        <p:txBody>
          <a:bodyPr bIns="91425" rIns="91425" lIns="91425" tIns="91425" anchor="t" anchorCtr="0">
            <a:noAutofit/>
          </a:bodyPr>
          <a:lstStyle/>
          <a:p>
            <a:pPr rtl="0" lvl="0">
              <a:spcBef>
                <a:spcPts val="0"/>
              </a:spcBef>
              <a:buNone/>
            </a:pPr>
            <a:r>
              <a:rPr lang="en">
                <a:solidFill>
                  <a:srgbClr val="FFFFFF"/>
                </a:solidFill>
              </a:rPr>
              <a:t>&lt;</a:t>
            </a:r>
            <a:r>
              <a:rPr lang="en">
                <a:solidFill>
                  <a:srgbClr val="FF00FF"/>
                </a:solidFill>
              </a:rPr>
              <a:t>polymer</a:t>
            </a:r>
            <a:r>
              <a:rPr lang="en">
                <a:solidFill>
                  <a:srgbClr val="00FF00"/>
                </a:solidFill>
              </a:rPr>
              <a:t>-</a:t>
            </a:r>
            <a:r>
              <a:rPr lang="en">
                <a:solidFill>
                  <a:srgbClr val="FF00FF"/>
                </a:solidFill>
              </a:rPr>
              <a:t>element name</a:t>
            </a:r>
            <a:r>
              <a:rPr lang="en">
                <a:solidFill>
                  <a:srgbClr val="FFFFFF"/>
                </a:solidFill>
              </a:rPr>
              <a:t>=</a:t>
            </a:r>
            <a:r>
              <a:rPr lang="en">
                <a:solidFill>
                  <a:srgbClr val="FFFF00"/>
                </a:solidFill>
              </a:rPr>
              <a:t>”x-foo”</a:t>
            </a:r>
            <a:r>
              <a:rPr lang="en"/>
              <a:t> </a:t>
            </a:r>
            <a:r>
              <a:rPr lang="en">
                <a:solidFill>
                  <a:srgbClr val="00FF00"/>
                </a:solidFill>
              </a:rPr>
              <a:t>noscript</a:t>
            </a:r>
            <a:r>
              <a:rPr lang="en">
                <a:solidFill>
                  <a:srgbClr val="FFFFFF"/>
                </a:solidFill>
              </a:rPr>
              <a:t>&gt;</a:t>
            </a:r>
            <a:br>
              <a:rPr lang="en"/>
            </a:br>
            <a:r>
              <a:rPr lang="en"/>
              <a:t>	</a:t>
            </a:r>
            <a:r>
              <a:rPr lang="en">
                <a:solidFill>
                  <a:srgbClr val="FFFFFF"/>
                </a:solidFill>
              </a:rPr>
              <a:t>&lt;</a:t>
            </a:r>
            <a:r>
              <a:rPr lang="en">
                <a:solidFill>
                  <a:srgbClr val="FF00FF"/>
                </a:solidFill>
              </a:rPr>
              <a:t>template</a:t>
            </a:r>
            <a:r>
              <a:rPr lang="en">
                <a:solidFill>
                  <a:srgbClr val="FFFFFF"/>
                </a:solidFill>
              </a:rPr>
              <a:t>&gt;</a:t>
            </a:r>
            <a:br>
              <a:rPr lang="en"/>
            </a:br>
            <a:r>
              <a:rPr lang="en"/>
              <a:t>		</a:t>
            </a:r>
            <a:r>
              <a:rPr lang="en">
                <a:solidFill>
                  <a:srgbClr val="FFFFFF"/>
                </a:solidFill>
              </a:rPr>
              <a:t>&lt;</a:t>
            </a:r>
            <a:r>
              <a:rPr lang="en">
                <a:solidFill>
                  <a:srgbClr val="FF00FF"/>
                </a:solidFill>
              </a:rPr>
              <a:t>h1</a:t>
            </a:r>
            <a:r>
              <a:rPr lang="en">
                <a:solidFill>
                  <a:srgbClr val="FFFFFF"/>
                </a:solidFill>
              </a:rPr>
              <a:t>&gt;Hello from x-foo!&lt;/</a:t>
            </a:r>
            <a:r>
              <a:rPr lang="en">
                <a:solidFill>
                  <a:srgbClr val="FF00FF"/>
                </a:solidFill>
              </a:rPr>
              <a:t>h1</a:t>
            </a:r>
            <a:r>
              <a:rPr lang="en">
                <a:solidFill>
                  <a:srgbClr val="FFFFFF"/>
                </a:solidFill>
              </a:rPr>
              <a:t>&gt;</a:t>
            </a:r>
            <a:br>
              <a:rPr lang="en"/>
            </a:br>
            <a:r>
              <a:rPr lang="en"/>
              <a:t>	</a:t>
            </a:r>
            <a:r>
              <a:rPr lang="en">
                <a:solidFill>
                  <a:srgbClr val="FFFFFF"/>
                </a:solidFill>
              </a:rPr>
              <a:t>&lt;/</a:t>
            </a:r>
            <a:r>
              <a:rPr lang="en">
                <a:solidFill>
                  <a:srgbClr val="FF00FF"/>
                </a:solidFill>
              </a:rPr>
              <a:t>template</a:t>
            </a:r>
            <a:r>
              <a:rPr lang="en">
                <a:solidFill>
                  <a:srgbClr val="FFFFFF"/>
                </a:solidFill>
              </a:rPr>
              <a:t>&gt;</a:t>
            </a:r>
            <a:br>
              <a:rPr lang="en"/>
            </a:br>
            <a:r>
              <a:rPr lang="en">
                <a:solidFill>
                  <a:srgbClr val="FFFFFF"/>
                </a:solidFill>
              </a:rPr>
              <a:t>&lt;/</a:t>
            </a:r>
            <a:r>
              <a:rPr lang="en">
                <a:solidFill>
                  <a:srgbClr val="FF00FF"/>
                </a:solidFill>
              </a:rPr>
              <a:t>polymer</a:t>
            </a:r>
            <a:r>
              <a:rPr lang="en">
                <a:solidFill>
                  <a:srgbClr val="00FF00"/>
                </a:solidFill>
              </a:rPr>
              <a:t>-</a:t>
            </a:r>
            <a:r>
              <a:rPr lang="en">
                <a:solidFill>
                  <a:srgbClr val="FF00FF"/>
                </a:solidFill>
              </a:rPr>
              <a:t>element</a:t>
            </a:r>
            <a:r>
              <a:rPr lang="en">
                <a:solidFill>
                  <a:srgbClr val="FFFFFF"/>
                </a:solidFill>
              </a:rPr>
              <a:t>&gt;</a:t>
            </a:r>
            <a:br>
              <a:rPr lang="en"/>
            </a:br>
          </a:p>
          <a:p>
            <a:pPr>
              <a:spcBef>
                <a:spcPts val="0"/>
              </a:spcBef>
              <a:buNone/>
            </a:pPr>
            <a:r>
              <a:rPr lang="en">
                <a:solidFill>
                  <a:srgbClr val="FFFFFF"/>
                </a:solidFill>
              </a:rPr>
              <a:t>&lt;</a:t>
            </a:r>
            <a:r>
              <a:rPr lang="en">
                <a:solidFill>
                  <a:srgbClr val="FF00FF"/>
                </a:solidFill>
              </a:rPr>
              <a:t>x</a:t>
            </a:r>
            <a:r>
              <a:rPr lang="en">
                <a:solidFill>
                  <a:srgbClr val="00FF00"/>
                </a:solidFill>
              </a:rPr>
              <a:t>-</a:t>
            </a:r>
            <a:r>
              <a:rPr lang="en">
                <a:solidFill>
                  <a:srgbClr val="FF00FF"/>
                </a:solidFill>
              </a:rPr>
              <a:t>foo</a:t>
            </a:r>
            <a:r>
              <a:rPr lang="en">
                <a:solidFill>
                  <a:srgbClr val="FFFFFF"/>
                </a:solidFill>
              </a:rPr>
              <a:t>&gt;&lt;/</a:t>
            </a:r>
            <a:r>
              <a:rPr lang="en">
                <a:solidFill>
                  <a:srgbClr val="FF00FF"/>
                </a:solidFill>
              </a:rPr>
              <a:t>x</a:t>
            </a:r>
            <a:r>
              <a:rPr lang="en">
                <a:solidFill>
                  <a:srgbClr val="00FF00"/>
                </a:solidFill>
              </a:rPr>
              <a:t>-</a:t>
            </a:r>
            <a:r>
              <a:rPr lang="en">
                <a:solidFill>
                  <a:srgbClr val="FF00FF"/>
                </a:solidFill>
              </a:rPr>
              <a:t>foo</a:t>
            </a:r>
            <a:r>
              <a:rPr lang="en">
                <a:solidFill>
                  <a:srgbClr val="FFFFFF"/>
                </a:solidFill>
              </a:rPr>
              <a:t>&gt; // This is your custom element!</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y="0" x="0"/>
          <a:ext cy="0" cx="0"/>
          <a:chOff y="0" x="0"/>
          <a:chExt cy="0" cx="0"/>
        </a:xfrm>
      </p:grpSpPr>
      <p:sp>
        <p:nvSpPr>
          <p:cNvPr id="250" name="Shape 250"/>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Stand Up!</a:t>
            </a:r>
          </a:p>
        </p:txBody>
      </p:sp>
      <p:sp>
        <p:nvSpPr>
          <p:cNvPr id="251" name="Shape 251"/>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Arial"/>
              <a:buChar char="●"/>
            </a:pPr>
            <a:r>
              <a:rPr lang="en"/>
              <a:t>75 Minutes is a long time</a:t>
            </a:r>
          </a:p>
          <a:p>
            <a:pPr rtl="0" lvl="1" indent="-381000" marL="914400">
              <a:spcBef>
                <a:spcPts val="0"/>
              </a:spcBef>
              <a:buClr>
                <a:schemeClr val="dk2"/>
              </a:buClr>
              <a:buSzPct val="80000"/>
              <a:buFont typeface="Courier New"/>
              <a:buChar char="o"/>
            </a:pPr>
            <a:r>
              <a:rPr lang="en"/>
              <a:t>This is a break I put in so I could keep your attention</a:t>
            </a:r>
          </a:p>
          <a:p>
            <a:pPr rtl="0" lvl="0" indent="-419100" marL="457200">
              <a:spcBef>
                <a:spcPts val="0"/>
              </a:spcBef>
              <a:buClr>
                <a:schemeClr val="dk2"/>
              </a:buClr>
              <a:buSzPct val="100000"/>
              <a:buFont typeface="Arial"/>
              <a:buChar char="●"/>
            </a:pPr>
            <a:r>
              <a:rPr lang="en"/>
              <a:t>Sitting still for this long really sucks</a:t>
            </a:r>
          </a:p>
          <a:p>
            <a:pPr rtl="0" lvl="0">
              <a:spcBef>
                <a:spcPts val="0"/>
              </a:spcBef>
              <a:buNone/>
            </a:pPr>
            <a:r>
              <a:t/>
            </a:r>
            <a:endParaRPr/>
          </a:p>
          <a:p>
            <a:pPr rtl="0" lvl="0" indent="-419100" marL="457200">
              <a:spcBef>
                <a:spcPts val="0"/>
              </a:spcBef>
              <a:buClr>
                <a:schemeClr val="dk2"/>
              </a:buClr>
              <a:buSzPct val="100000"/>
              <a:buFont typeface="Arial"/>
              <a:buChar char="●"/>
            </a:pPr>
            <a:r>
              <a:rPr lang="en"/>
              <a:t>This is an opportunity to receive a </a:t>
            </a:r>
            <a:br>
              <a:rPr lang="en"/>
            </a:br>
            <a:r>
              <a:rPr lang="en"/>
              <a:t>Jonathan Point, which are redeemable for fantastic prizes (stickers)</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y="0" x="0"/>
          <a:ext cy="0" cx="0"/>
          <a:chOff y="0" x="0"/>
          <a:chExt cy="0" cx="0"/>
        </a:xfrm>
      </p:grpSpPr>
      <p:sp>
        <p:nvSpPr>
          <p:cNvPr id="256" name="Shape 256"/>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Quiz Questions! (+1J Point)</a:t>
            </a:r>
          </a:p>
        </p:txBody>
      </p:sp>
      <p:sp>
        <p:nvSpPr>
          <p:cNvPr id="257" name="Shape 257"/>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Clr>
                <a:schemeClr val="dk1"/>
              </a:buClr>
              <a:buSzPct val="25000"/>
              <a:buFont typeface="Arial"/>
              <a:buNone/>
            </a:pPr>
            <a:r>
              <a:rPr sz="4800" lang="en">
                <a:solidFill>
                  <a:schemeClr val="dk1"/>
                </a:solidFill>
              </a:rPr>
              <a:t>1. What are the three stages in Linus’s Law?</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y="0" x="0"/>
          <a:ext cy="0" cx="0"/>
          <a:chOff y="0" x="0"/>
          <a:chExt cy="0" cx="0"/>
        </a:xfrm>
      </p:grpSpPr>
      <p:pic>
        <p:nvPicPr>
          <p:cNvPr id="262" name="Shape 262"/>
          <p:cNvPicPr preferRelativeResize="0"/>
          <p:nvPr/>
        </p:nvPicPr>
        <p:blipFill>
          <a:blip r:embed="rId3">
            <a:alphaModFix/>
          </a:blip>
          <a:stretch>
            <a:fillRect/>
          </a:stretch>
        </p:blipFill>
        <p:spPr>
          <a:xfrm>
            <a:off y="0" x="1964395"/>
            <a:ext cy="5143500" cx="5215209"/>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y="0" x="0"/>
          <a:ext cy="0" cx="0"/>
          <a:chOff y="0" x="0"/>
          <a:chExt cy="0" cx="0"/>
        </a:xfrm>
      </p:grpSpPr>
      <p:sp>
        <p:nvSpPr>
          <p:cNvPr id="267" name="Shape 267"/>
          <p:cNvSpPr txBox="1"/>
          <p:nvPr>
            <p:ph type="title"/>
          </p:nvPr>
        </p:nvSpPr>
        <p:spPr>
          <a:xfrm>
            <a:off y="205975" x="457200"/>
            <a:ext cy="1141499" cx="8229600"/>
          </a:xfrm>
          <a:prstGeom prst="rect">
            <a:avLst/>
          </a:prstGeom>
        </p:spPr>
        <p:txBody>
          <a:bodyPr bIns="91425" rIns="91425" lIns="91425" tIns="91425" anchor="b" anchorCtr="0">
            <a:noAutofit/>
          </a:bodyPr>
          <a:lstStyle/>
          <a:p>
            <a:pPr rtl="0" lvl="0">
              <a:spcBef>
                <a:spcPts val="0"/>
              </a:spcBef>
              <a:buNone/>
            </a:pPr>
            <a:r>
              <a:rPr lang="en"/>
              <a:t>Quiz Questions! (+1J Point)</a:t>
            </a:r>
          </a:p>
        </p:txBody>
      </p:sp>
      <p:sp>
        <p:nvSpPr>
          <p:cNvPr id="268" name="Shape 268"/>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rPr sz="4800" lang="en">
                <a:solidFill>
                  <a:schemeClr val="dk1"/>
                </a:solidFill>
              </a:rPr>
              <a:t>2. What do you like to do for fun?</a:t>
            </a:r>
            <a:br>
              <a:rPr sz="4800" lang="en">
                <a:solidFill>
                  <a:schemeClr val="dk1"/>
                </a:solidFill>
              </a:rPr>
            </a:br>
            <a:br>
              <a:rPr sz="4800" lang="en">
                <a:solidFill>
                  <a:schemeClr val="dk1"/>
                </a:solidFill>
              </a:rPr>
            </a:br>
            <a:r>
              <a:rPr sz="4800" lang="en">
                <a:solidFill>
                  <a:schemeClr val="dk1"/>
                </a:solidFill>
              </a:rPr>
              <a:t>(Matter of Opinion)</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y="0" x="0"/>
          <a:ext cy="0" cx="0"/>
          <a:chOff y="0" x="0"/>
          <a:chExt cy="0" cx="0"/>
        </a:xfrm>
      </p:grpSpPr>
      <p:pic>
        <p:nvPicPr>
          <p:cNvPr id="273" name="Shape 273"/>
          <p:cNvPicPr preferRelativeResize="0"/>
          <p:nvPr/>
        </p:nvPicPr>
        <p:blipFill>
          <a:blip r:embed="rId3">
            <a:alphaModFix/>
          </a:blip>
          <a:stretch>
            <a:fillRect/>
          </a:stretch>
        </p:blipFill>
        <p:spPr>
          <a:xfrm>
            <a:off y="756775" x="128050"/>
            <a:ext cy="3629948" cx="3629948"/>
          </a:xfrm>
          <a:prstGeom prst="rect">
            <a:avLst/>
          </a:prstGeom>
          <a:noFill/>
          <a:ln>
            <a:noFill/>
          </a:ln>
        </p:spPr>
      </p:pic>
      <p:pic>
        <p:nvPicPr>
          <p:cNvPr id="274" name="Shape 274"/>
          <p:cNvPicPr preferRelativeResize="0"/>
          <p:nvPr/>
        </p:nvPicPr>
        <p:blipFill>
          <a:blip r:embed="rId4">
            <a:alphaModFix/>
          </a:blip>
          <a:stretch>
            <a:fillRect/>
          </a:stretch>
        </p:blipFill>
        <p:spPr>
          <a:xfrm>
            <a:off y="756775" x="3758000"/>
            <a:ext cy="3319423" cx="5385998"/>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y="0" x="0"/>
          <a:ext cy="0" cx="0"/>
          <a:chOff y="0" x="0"/>
          <a:chExt cy="0" cx="0"/>
        </a:xfrm>
      </p:grpSpPr>
      <p:sp>
        <p:nvSpPr>
          <p:cNvPr id="54" name="Shape 54"/>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Why am I doing this?</a:t>
            </a:r>
          </a:p>
        </p:txBody>
      </p:sp>
      <p:pic>
        <p:nvPicPr>
          <p:cNvPr id="55" name="Shape 55"/>
          <p:cNvPicPr preferRelativeResize="0"/>
          <p:nvPr/>
        </p:nvPicPr>
        <p:blipFill>
          <a:blip r:embed="rId3">
            <a:alphaModFix/>
          </a:blip>
          <a:stretch>
            <a:fillRect/>
          </a:stretch>
        </p:blipFill>
        <p:spPr>
          <a:xfrm>
            <a:off y="1414125" x="4663675"/>
            <a:ext cy="3017349" cx="4023124"/>
          </a:xfrm>
          <a:prstGeom prst="rect">
            <a:avLst/>
          </a:prstGeom>
          <a:noFill/>
          <a:ln>
            <a:noFill/>
          </a:ln>
        </p:spPr>
      </p:pic>
      <p:sp>
        <p:nvSpPr>
          <p:cNvPr id="56" name="Shape 56"/>
          <p:cNvSpPr txBox="1"/>
          <p:nvPr/>
        </p:nvSpPr>
        <p:spPr>
          <a:xfrm>
            <a:off y="1414075" x="126050"/>
            <a:ext cy="3017400" cx="4194000"/>
          </a:xfrm>
          <a:prstGeom prst="rect">
            <a:avLst/>
          </a:prstGeom>
          <a:noFill/>
          <a:ln>
            <a:noFill/>
          </a:ln>
        </p:spPr>
        <p:txBody>
          <a:bodyPr bIns="91425" rIns="91425" lIns="91425" tIns="91425" anchor="t" anchorCtr="0">
            <a:noAutofit/>
          </a:bodyPr>
          <a:lstStyle/>
          <a:p>
            <a:pPr rtl="0" lvl="0">
              <a:spcBef>
                <a:spcPts val="0"/>
              </a:spcBef>
              <a:buNone/>
            </a:pPr>
            <a:r>
              <a:rPr b="1" sz="1800" lang="en"/>
              <a:t>Linus's Law</a:t>
            </a:r>
            <a:r>
              <a:rPr lang="en"/>
              <a:t> :</a:t>
            </a:r>
          </a:p>
          <a:p>
            <a:pPr rtl="0" lvl="0">
              <a:spcBef>
                <a:spcPts val="0"/>
              </a:spcBef>
              <a:buNone/>
            </a:pPr>
            <a:r>
              <a:t/>
            </a:r>
            <a:endParaRPr/>
          </a:p>
          <a:p>
            <a:pPr rtl="0" lvl="0">
              <a:spcBef>
                <a:spcPts val="0"/>
              </a:spcBef>
              <a:buNone/>
            </a:pPr>
            <a:r>
              <a:rPr lang="en"/>
              <a:t>says that all of our motivations fall into three basic categories. More important, progress is about going through these very same things as “phases” in a process of evolution, a matter of passing from one category to the next. The categories, in order, are “survival,” “social life,” and </a:t>
            </a:r>
            <a:r>
              <a:rPr b="1" sz="2400" lang="en"/>
              <a:t>“entertainment”</a:t>
            </a:r>
            <a:r>
              <a:rPr lang="en"/>
              <a:t>.</a:t>
            </a:r>
          </a:p>
          <a:p>
            <a:pPr rtl="0" lvl="0">
              <a:spcBef>
                <a:spcPts val="0"/>
              </a:spcBef>
              <a:buNone/>
            </a:pPr>
            <a:r>
              <a:t/>
            </a:r>
            <a:endParaRPr/>
          </a:p>
          <a:p>
            <a:pPr rtl="0" lvl="0">
              <a:spcBef>
                <a:spcPts val="0"/>
              </a:spcBef>
              <a:buNone/>
            </a:pPr>
            <a:r>
              <a:t/>
            </a:r>
            <a:endParaRPr/>
          </a:p>
          <a:p>
            <a:pPr lvl="0">
              <a:spcBef>
                <a:spcPts val="0"/>
              </a:spcBef>
              <a:buNone/>
            </a:pPr>
            <a:r>
              <a:rPr sz="1800" lang="en"/>
              <a:t>I do all of this, just for the </a:t>
            </a:r>
            <a:r>
              <a:rPr b="1" sz="1800" lang="en"/>
              <a:t>fun</a:t>
            </a:r>
            <a:r>
              <a:rPr sz="1800" lang="en"/>
              <a:t> of it.</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y="0" x="0"/>
          <a:ext cy="0" cx="0"/>
          <a:chOff y="0" x="0"/>
          <a:chExt cy="0" cx="0"/>
        </a:xfrm>
      </p:grpSpPr>
      <p:sp>
        <p:nvSpPr>
          <p:cNvPr id="279" name="Shape 279"/>
          <p:cNvSpPr txBox="1"/>
          <p:nvPr>
            <p:ph type="title"/>
          </p:nvPr>
        </p:nvSpPr>
        <p:spPr>
          <a:xfrm>
            <a:off y="205975" x="457200"/>
            <a:ext cy="1141499" cx="8229600"/>
          </a:xfrm>
          <a:prstGeom prst="rect">
            <a:avLst/>
          </a:prstGeom>
        </p:spPr>
        <p:txBody>
          <a:bodyPr bIns="91425" rIns="91425" lIns="91425" tIns="91425" anchor="b" anchorCtr="0">
            <a:noAutofit/>
          </a:bodyPr>
          <a:lstStyle/>
          <a:p>
            <a:pPr rtl="0" lvl="0">
              <a:spcBef>
                <a:spcPts val="0"/>
              </a:spcBef>
              <a:buNone/>
            </a:pPr>
            <a:r>
              <a:rPr lang="en"/>
              <a:t>Quiz Questions! (+1J Point)</a:t>
            </a:r>
          </a:p>
        </p:txBody>
      </p:sp>
      <p:sp>
        <p:nvSpPr>
          <p:cNvPr id="280" name="Shape 280"/>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rPr sz="4800" lang="en">
                <a:solidFill>
                  <a:schemeClr val="dk1"/>
                </a:solidFill>
              </a:rPr>
              <a:t>3. What is the main alternative to declarative event mapping? </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y="0" x="0"/>
          <a:ext cy="0" cx="0"/>
          <a:chOff y="0" x="0"/>
          <a:chExt cy="0" cx="0"/>
        </a:xfrm>
      </p:grpSpPr>
      <p:sp>
        <p:nvSpPr>
          <p:cNvPr id="285" name="Shape 285"/>
          <p:cNvSpPr txBox="1"/>
          <p:nvPr>
            <p:ph type="title"/>
          </p:nvPr>
        </p:nvSpPr>
        <p:spPr>
          <a:xfrm>
            <a:off y="205977" x="457200"/>
            <a:ext cy="1141499" cx="8229600"/>
          </a:xfrm>
          <a:prstGeom prst="rect">
            <a:avLst/>
          </a:prstGeom>
        </p:spPr>
        <p:txBody>
          <a:bodyPr bIns="91425" rIns="91425" lIns="91425" tIns="91425" anchor="b" anchorCtr="0">
            <a:noAutofit/>
          </a:bodyPr>
          <a:lstStyle/>
          <a:p>
            <a:pPr>
              <a:spcBef>
                <a:spcPts val="0"/>
              </a:spcBef>
              <a:buNone/>
            </a:pPr>
            <a:r>
              <a:rPr lang="en"/>
              <a:t>Imperative Event Mapping</a:t>
            </a:r>
          </a:p>
        </p:txBody>
      </p:sp>
      <p:sp>
        <p:nvSpPr>
          <p:cNvPr id="286" name="Shape 286"/>
          <p:cNvSpPr txBox="1"/>
          <p:nvPr/>
        </p:nvSpPr>
        <p:spPr>
          <a:xfrm>
            <a:off y="947575" x="0"/>
            <a:ext cy="4119600" cx="9144000"/>
          </a:xfrm>
          <a:prstGeom prst="rect">
            <a:avLst/>
          </a:prstGeom>
          <a:noFill/>
          <a:ln>
            <a:noFill/>
          </a:ln>
        </p:spPr>
        <p:txBody>
          <a:bodyPr bIns="91425" rIns="91425" lIns="91425" tIns="91425" anchor="t" anchorCtr="0">
            <a:noAutofit/>
          </a:bodyPr>
          <a:lstStyle/>
          <a:p>
            <a:pPr rtl="0" lvl="0">
              <a:lnSpc>
                <a:spcPct val="150000"/>
              </a:lnSpc>
              <a:spcBef>
                <a:spcPts val="2300"/>
              </a:spcBef>
              <a:spcAft>
                <a:spcPts val="2300"/>
              </a:spcAft>
              <a:buClr>
                <a:schemeClr val="dk1"/>
              </a:buClr>
              <a:buSzPct val="91666"/>
              <a:buFont typeface="Arial"/>
              <a:buNone/>
            </a:pPr>
            <a:r>
              <a:rPr sz="1200" lang="en">
                <a:solidFill>
                  <a:srgbClr val="9F499B"/>
                </a:solidFill>
                <a:latin typeface="Consolas"/>
                <a:ea typeface="Consolas"/>
                <a:cs typeface="Consolas"/>
                <a:sym typeface="Consolas"/>
              </a:rPr>
              <a:t>&lt;script&gt;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6B499F"/>
                </a:solidFill>
                <a:latin typeface="Consolas"/>
                <a:ea typeface="Consolas"/>
                <a:cs typeface="Consolas"/>
                <a:sym typeface="Consolas"/>
              </a:rPr>
              <a:t>Polymer</a:t>
            </a:r>
            <a:r>
              <a:rPr sz="1200" lang="en">
                <a:solidFill>
                  <a:srgbClr val="5C6BC0"/>
                </a:solidFill>
                <a:latin typeface="Consolas"/>
                <a:ea typeface="Consolas"/>
                <a:cs typeface="Consolas"/>
                <a:sym typeface="Consolas"/>
              </a:rPr>
              <a:t>(</a:t>
            </a:r>
            <a:r>
              <a:rPr sz="1200" lang="en">
                <a:solidFill>
                  <a:srgbClr val="FF4081"/>
                </a:solidFill>
                <a:latin typeface="Consolas"/>
                <a:ea typeface="Consolas"/>
                <a:cs typeface="Consolas"/>
                <a:sym typeface="Consolas"/>
              </a:rPr>
              <a:t>'name-tag'</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 </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nameColor</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 </a:t>
            </a:r>
            <a:r>
              <a:rPr sz="1200" lang="en">
                <a:solidFill>
                  <a:srgbClr val="FF4081"/>
                </a:solidFill>
                <a:latin typeface="Consolas"/>
                <a:ea typeface="Consolas"/>
                <a:cs typeface="Consolas"/>
                <a:sym typeface="Consolas"/>
              </a:rPr>
              <a:t>'red'</a:t>
            </a:r>
            <a:r>
              <a:rPr sz="1200" lang="en">
                <a:solidFill>
                  <a:srgbClr val="5C6BC0"/>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D61A7F"/>
                </a:solidFill>
                <a:latin typeface="Consolas"/>
                <a:ea typeface="Consolas"/>
                <a:cs typeface="Consolas"/>
                <a:sym typeface="Consolas"/>
              </a:rPr>
              <a:t>var</a:t>
            </a:r>
            <a:r>
              <a:rPr sz="1200" lang="en">
                <a:solidFill>
                  <a:srgbClr val="7986CB"/>
                </a:solidFill>
                <a:latin typeface="Consolas"/>
                <a:ea typeface="Consolas"/>
                <a:cs typeface="Consolas"/>
                <a:sym typeface="Consolas"/>
              </a:rPr>
              <a:t> el </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 document</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createElement</a:t>
            </a:r>
            <a:r>
              <a:rPr sz="1200" lang="en">
                <a:solidFill>
                  <a:srgbClr val="5C6BC0"/>
                </a:solidFill>
                <a:latin typeface="Consolas"/>
                <a:ea typeface="Consolas"/>
                <a:cs typeface="Consolas"/>
                <a:sym typeface="Consolas"/>
              </a:rPr>
              <a:t>(</a:t>
            </a:r>
            <a:r>
              <a:rPr sz="1200" lang="en">
                <a:solidFill>
                  <a:srgbClr val="FF4081"/>
                </a:solidFill>
                <a:latin typeface="Consolas"/>
                <a:ea typeface="Consolas"/>
                <a:cs typeface="Consolas"/>
                <a:sym typeface="Consolas"/>
              </a:rPr>
              <a:t>'div'</a:t>
            </a:r>
            <a:r>
              <a:rPr sz="1200" lang="en">
                <a:solidFill>
                  <a:srgbClr val="5C6BC0"/>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el</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innerHTML </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 </a:t>
            </a:r>
            <a:r>
              <a:rPr sz="1200" lang="en">
                <a:solidFill>
                  <a:srgbClr val="FF4081"/>
                </a:solidFill>
                <a:latin typeface="Consolas"/>
                <a:ea typeface="Consolas"/>
                <a:cs typeface="Consolas"/>
                <a:sym typeface="Consolas"/>
              </a:rPr>
              <a:t>'</a:t>
            </a:r>
            <a:r>
              <a:rPr sz="1200" lang="en">
                <a:solidFill>
                  <a:srgbClr val="7986CB"/>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5C6BC0"/>
                </a:solidFill>
                <a:latin typeface="Consolas"/>
                <a:ea typeface="Consolas"/>
                <a:cs typeface="Consolas"/>
                <a:sym typeface="Consolas"/>
              </a:rPr>
              <a:t>&lt;</a:t>
            </a:r>
            <a:r>
              <a:rPr sz="1200" lang="en">
                <a:solidFill>
                  <a:srgbClr val="7986CB"/>
                </a:solidFill>
                <a:latin typeface="Consolas"/>
                <a:ea typeface="Consolas"/>
                <a:cs typeface="Consolas"/>
                <a:sym typeface="Consolas"/>
              </a:rPr>
              <a:t>polymer</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element name</a:t>
            </a:r>
            <a:r>
              <a:rPr sz="1200" lang="en">
                <a:solidFill>
                  <a:srgbClr val="5C6BC0"/>
                </a:solidFill>
                <a:latin typeface="Consolas"/>
                <a:ea typeface="Consolas"/>
                <a:cs typeface="Consolas"/>
                <a:sym typeface="Consolas"/>
              </a:rPr>
              <a:t>=</a:t>
            </a:r>
            <a:r>
              <a:rPr sz="1200" lang="en">
                <a:solidFill>
                  <a:srgbClr val="FF4081"/>
                </a:solidFill>
                <a:latin typeface="Consolas"/>
                <a:ea typeface="Consolas"/>
                <a:cs typeface="Consolas"/>
                <a:sym typeface="Consolas"/>
              </a:rPr>
              <a:t>"name-tag"</a:t>
            </a:r>
            <a:r>
              <a:rPr sz="1200" lang="en">
                <a:solidFill>
                  <a:srgbClr val="7986CB"/>
                </a:solidFill>
                <a:latin typeface="Consolas"/>
                <a:ea typeface="Consolas"/>
                <a:cs typeface="Consolas"/>
                <a:sym typeface="Consolas"/>
              </a:rPr>
              <a:t> attributes</a:t>
            </a:r>
            <a:r>
              <a:rPr sz="1200" lang="en">
                <a:solidFill>
                  <a:srgbClr val="5C6BC0"/>
                </a:solidFill>
                <a:latin typeface="Consolas"/>
                <a:ea typeface="Consolas"/>
                <a:cs typeface="Consolas"/>
                <a:sym typeface="Consolas"/>
              </a:rPr>
              <a:t>=</a:t>
            </a:r>
            <a:r>
              <a:rPr sz="1200" lang="en">
                <a:solidFill>
                  <a:srgbClr val="FF4081"/>
                </a:solidFill>
                <a:latin typeface="Consolas"/>
                <a:ea typeface="Consolas"/>
                <a:cs typeface="Consolas"/>
                <a:sym typeface="Consolas"/>
              </a:rPr>
              <a:t>"name"</a:t>
            </a:r>
            <a:r>
              <a:rPr sz="1200" lang="en">
                <a:solidFill>
                  <a:srgbClr val="5C6BC0"/>
                </a:solidFill>
                <a:latin typeface="Consolas"/>
                <a:ea typeface="Consolas"/>
                <a:cs typeface="Consolas"/>
                <a:sym typeface="Consolas"/>
              </a:rPr>
              <a:t>&gt;</a:t>
            </a:r>
            <a:r>
              <a:rPr sz="1200" lang="en">
                <a:solidFill>
                  <a:srgbClr val="7986CB"/>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5C6BC0"/>
                </a:solidFill>
                <a:latin typeface="Consolas"/>
                <a:ea typeface="Consolas"/>
                <a:cs typeface="Consolas"/>
                <a:sym typeface="Consolas"/>
              </a:rPr>
              <a:t>&lt;</a:t>
            </a:r>
            <a:r>
              <a:rPr sz="1200" lang="en">
                <a:solidFill>
                  <a:srgbClr val="7986CB"/>
                </a:solidFill>
                <a:latin typeface="Consolas"/>
                <a:ea typeface="Consolas"/>
                <a:cs typeface="Consolas"/>
                <a:sym typeface="Consolas"/>
              </a:rPr>
              <a:t>template</a:t>
            </a:r>
            <a:r>
              <a:rPr sz="1200" lang="en">
                <a:solidFill>
                  <a:srgbClr val="5C6BC0"/>
                </a:solidFill>
                <a:latin typeface="Consolas"/>
                <a:ea typeface="Consolas"/>
                <a:cs typeface="Consolas"/>
                <a:sym typeface="Consolas"/>
              </a:rPr>
              <a:t>&gt;</a:t>
            </a:r>
            <a:r>
              <a:rPr sz="1200" lang="en">
                <a:solidFill>
                  <a:srgbClr val="7986CB"/>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6B499F"/>
                </a:solidFill>
                <a:latin typeface="Consolas"/>
                <a:ea typeface="Consolas"/>
                <a:cs typeface="Consolas"/>
                <a:sym typeface="Consolas"/>
              </a:rPr>
              <a:t>Hello</a:t>
            </a:r>
            <a:r>
              <a:rPr sz="1200" lang="en">
                <a:solidFill>
                  <a:srgbClr val="7986CB"/>
                </a:solidFill>
                <a:latin typeface="Consolas"/>
                <a:ea typeface="Consolas"/>
                <a:cs typeface="Consolas"/>
                <a:sym typeface="Consolas"/>
              </a:rPr>
              <a:t> </a:t>
            </a:r>
            <a:r>
              <a:rPr sz="1200" lang="en">
                <a:solidFill>
                  <a:srgbClr val="5C6BC0"/>
                </a:solidFill>
                <a:latin typeface="Consolas"/>
                <a:ea typeface="Consolas"/>
                <a:cs typeface="Consolas"/>
                <a:sym typeface="Consolas"/>
              </a:rPr>
              <a:t>&lt;</a:t>
            </a:r>
            <a:r>
              <a:rPr sz="1200" lang="en">
                <a:solidFill>
                  <a:srgbClr val="7986CB"/>
                </a:solidFill>
                <a:latin typeface="Consolas"/>
                <a:ea typeface="Consolas"/>
                <a:cs typeface="Consolas"/>
                <a:sym typeface="Consolas"/>
              </a:rPr>
              <a:t>span style</a:t>
            </a:r>
            <a:r>
              <a:rPr sz="1200" lang="en">
                <a:solidFill>
                  <a:srgbClr val="5C6BC0"/>
                </a:solidFill>
                <a:latin typeface="Consolas"/>
                <a:ea typeface="Consolas"/>
                <a:cs typeface="Consolas"/>
                <a:sym typeface="Consolas"/>
              </a:rPr>
              <a:t>=</a:t>
            </a:r>
            <a:r>
              <a:rPr sz="1200" lang="en">
                <a:solidFill>
                  <a:srgbClr val="FF4081"/>
                </a:solidFill>
                <a:latin typeface="Consolas"/>
                <a:ea typeface="Consolas"/>
                <a:cs typeface="Consolas"/>
                <a:sym typeface="Consolas"/>
              </a:rPr>
              <a:t>"color:{{nameColor}}"</a:t>
            </a:r>
            <a:r>
              <a:rPr sz="1200" lang="en">
                <a:solidFill>
                  <a:srgbClr val="5C6BC0"/>
                </a:solidFill>
                <a:latin typeface="Consolas"/>
                <a:ea typeface="Consolas"/>
                <a:cs typeface="Consolas"/>
                <a:sym typeface="Consolas"/>
              </a:rPr>
              <a:t>&gt;{{</a:t>
            </a:r>
            <a:r>
              <a:rPr sz="1200" lang="en">
                <a:solidFill>
                  <a:srgbClr val="7986CB"/>
                </a:solidFill>
                <a:latin typeface="Consolas"/>
                <a:ea typeface="Consolas"/>
                <a:cs typeface="Consolas"/>
                <a:sym typeface="Consolas"/>
              </a:rPr>
              <a:t>name</a:t>
            </a:r>
            <a:r>
              <a:rPr sz="1200" lang="en">
                <a:solidFill>
                  <a:srgbClr val="5C6BC0"/>
                </a:solidFill>
                <a:latin typeface="Consolas"/>
                <a:ea typeface="Consolas"/>
                <a:cs typeface="Consolas"/>
                <a:sym typeface="Consolas"/>
              </a:rPr>
              <a:t>}}&lt;/</a:t>
            </a:r>
            <a:r>
              <a:rPr sz="1200" lang="en">
                <a:solidFill>
                  <a:srgbClr val="7986CB"/>
                </a:solidFill>
                <a:latin typeface="Consolas"/>
                <a:ea typeface="Consolas"/>
                <a:cs typeface="Consolas"/>
                <a:sym typeface="Consolas"/>
              </a:rPr>
              <a:t>span</a:t>
            </a:r>
            <a:r>
              <a:rPr sz="1200" lang="en">
                <a:solidFill>
                  <a:srgbClr val="5C6BC0"/>
                </a:solidFill>
                <a:latin typeface="Consolas"/>
                <a:ea typeface="Consolas"/>
                <a:cs typeface="Consolas"/>
                <a:sym typeface="Consolas"/>
              </a:rPr>
              <a:t>&gt;</a:t>
            </a:r>
            <a:r>
              <a:rPr sz="1200" lang="en">
                <a:solidFill>
                  <a:srgbClr val="7986CB"/>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5C6BC0"/>
                </a:solidFill>
                <a:latin typeface="Consolas"/>
                <a:ea typeface="Consolas"/>
                <a:cs typeface="Consolas"/>
                <a:sym typeface="Consolas"/>
              </a:rPr>
              <a:t>&lt;/</a:t>
            </a:r>
            <a:r>
              <a:rPr sz="1200" lang="en">
                <a:solidFill>
                  <a:srgbClr val="7986CB"/>
                </a:solidFill>
                <a:latin typeface="Consolas"/>
                <a:ea typeface="Consolas"/>
                <a:cs typeface="Consolas"/>
                <a:sym typeface="Consolas"/>
              </a:rPr>
              <a:t>template</a:t>
            </a:r>
            <a:r>
              <a:rPr sz="1200" lang="en">
                <a:solidFill>
                  <a:srgbClr val="5C6BC0"/>
                </a:solidFill>
                <a:latin typeface="Consolas"/>
                <a:ea typeface="Consolas"/>
                <a:cs typeface="Consolas"/>
                <a:sym typeface="Consolas"/>
              </a:rPr>
              <a:t>&gt;</a:t>
            </a:r>
            <a:r>
              <a:rPr sz="1200" lang="en">
                <a:solidFill>
                  <a:srgbClr val="7986CB"/>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5C6BC0"/>
                </a:solidFill>
                <a:latin typeface="Consolas"/>
                <a:ea typeface="Consolas"/>
                <a:cs typeface="Consolas"/>
                <a:sym typeface="Consolas"/>
              </a:rPr>
              <a:t>&lt;/</a:t>
            </a:r>
            <a:r>
              <a:rPr sz="1200" lang="en">
                <a:solidFill>
                  <a:srgbClr val="7986CB"/>
                </a:solidFill>
                <a:latin typeface="Consolas"/>
                <a:ea typeface="Consolas"/>
                <a:cs typeface="Consolas"/>
                <a:sym typeface="Consolas"/>
              </a:rPr>
              <a:t>polymer</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element</a:t>
            </a:r>
            <a:r>
              <a:rPr sz="1200" lang="en">
                <a:solidFill>
                  <a:srgbClr val="5C6BC0"/>
                </a:solidFill>
                <a:latin typeface="Consolas"/>
                <a:ea typeface="Consolas"/>
                <a:cs typeface="Consolas"/>
                <a:sym typeface="Consolas"/>
              </a:rPr>
              <a:t>&gt;</a:t>
            </a:r>
            <a:r>
              <a:rPr sz="1200" lang="en">
                <a:solidFill>
                  <a:srgbClr val="FF4081"/>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8A8A8A"/>
                </a:solidFill>
                <a:latin typeface="Consolas"/>
                <a:ea typeface="Consolas"/>
                <a:cs typeface="Consolas"/>
                <a:sym typeface="Consolas"/>
              </a:rPr>
              <a:t>// The custom elements polyfill can't see the &lt;polymer-element&gt;</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a:t>
            </a:r>
            <a:r>
              <a:rPr sz="1200" lang="en">
                <a:solidFill>
                  <a:srgbClr val="8A8A8A"/>
                </a:solidFill>
                <a:latin typeface="Consolas"/>
                <a:ea typeface="Consolas"/>
                <a:cs typeface="Consolas"/>
                <a:sym typeface="Consolas"/>
              </a:rPr>
              <a:t>// unless you put it in the DOM.</a:t>
            </a:r>
            <a:br>
              <a:rPr sz="1200" lang="en">
                <a:solidFill>
                  <a:srgbClr val="7986CB"/>
                </a:solidFill>
                <a:latin typeface="Consolas"/>
                <a:ea typeface="Consolas"/>
                <a:cs typeface="Consolas"/>
                <a:sym typeface="Consolas"/>
              </a:rPr>
            </a:br>
            <a:r>
              <a:rPr sz="1200" lang="en">
                <a:solidFill>
                  <a:srgbClr val="7986CB"/>
                </a:solidFill>
                <a:latin typeface="Consolas"/>
                <a:ea typeface="Consolas"/>
                <a:cs typeface="Consolas"/>
                <a:sym typeface="Consolas"/>
              </a:rPr>
              <a:t>  document</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body</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appendChild</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el</a:t>
            </a:r>
            <a:r>
              <a:rPr sz="1200" lang="en">
                <a:solidFill>
                  <a:srgbClr val="5C6BC0"/>
                </a:solidFill>
                <a:latin typeface="Consolas"/>
                <a:ea typeface="Consolas"/>
                <a:cs typeface="Consolas"/>
                <a:sym typeface="Consolas"/>
              </a:rPr>
              <a:t>);</a:t>
            </a:r>
            <a:br>
              <a:rPr sz="1200" lang="en">
                <a:solidFill>
                  <a:srgbClr val="7986CB"/>
                </a:solidFill>
                <a:latin typeface="Consolas"/>
                <a:ea typeface="Consolas"/>
                <a:cs typeface="Consolas"/>
                <a:sym typeface="Consolas"/>
              </a:rPr>
            </a:br>
            <a:r>
              <a:rPr sz="1200" lang="en">
                <a:solidFill>
                  <a:srgbClr val="9F499B"/>
                </a:solidFill>
                <a:latin typeface="Consolas"/>
                <a:ea typeface="Consolas"/>
                <a:cs typeface="Consolas"/>
                <a:sym typeface="Consolas"/>
              </a:rPr>
              <a:t>&lt;/script&gt;</a:t>
            </a:r>
            <a:br>
              <a:rPr sz="1200" lang="en">
                <a:solidFill>
                  <a:srgbClr val="7986CB"/>
                </a:solidFill>
                <a:latin typeface="Consolas"/>
                <a:ea typeface="Consolas"/>
                <a:cs typeface="Consolas"/>
                <a:sym typeface="Consolas"/>
              </a:rPr>
            </a:br>
            <a:r>
              <a:rPr sz="1200" lang="en">
                <a:solidFill>
                  <a:srgbClr val="9F499B"/>
                </a:solidFill>
                <a:latin typeface="Consolas"/>
                <a:ea typeface="Consolas"/>
                <a:cs typeface="Consolas"/>
                <a:sym typeface="Consolas"/>
              </a:rPr>
              <a:t>&lt;name-tag</a:t>
            </a:r>
            <a:r>
              <a:rPr sz="1200" lang="en">
                <a:solidFill>
                  <a:srgbClr val="7986CB"/>
                </a:solidFill>
                <a:latin typeface="Consolas"/>
                <a:ea typeface="Consolas"/>
                <a:cs typeface="Consolas"/>
                <a:sym typeface="Consolas"/>
              </a:rPr>
              <a:t> </a:t>
            </a:r>
            <a:r>
              <a:rPr sz="1200" lang="en">
                <a:solidFill>
                  <a:srgbClr val="6B499F"/>
                </a:solidFill>
                <a:latin typeface="Consolas"/>
                <a:ea typeface="Consolas"/>
                <a:cs typeface="Consolas"/>
                <a:sym typeface="Consolas"/>
              </a:rPr>
              <a:t>name</a:t>
            </a:r>
            <a:r>
              <a:rPr sz="1200" lang="en">
                <a:solidFill>
                  <a:srgbClr val="5C6BC0"/>
                </a:solidFill>
                <a:latin typeface="Consolas"/>
                <a:ea typeface="Consolas"/>
                <a:cs typeface="Consolas"/>
                <a:sym typeface="Consolas"/>
              </a:rPr>
              <a:t>=</a:t>
            </a:r>
            <a:r>
              <a:rPr sz="1200" lang="en">
                <a:solidFill>
                  <a:srgbClr val="7986CB"/>
                </a:solidFill>
                <a:latin typeface="Consolas"/>
                <a:ea typeface="Consolas"/>
                <a:cs typeface="Consolas"/>
                <a:sym typeface="Consolas"/>
              </a:rPr>
              <a:t>"John"</a:t>
            </a:r>
            <a:r>
              <a:rPr sz="1200" lang="en">
                <a:solidFill>
                  <a:srgbClr val="9F499B"/>
                </a:solidFill>
                <a:latin typeface="Consolas"/>
                <a:ea typeface="Consolas"/>
                <a:cs typeface="Consolas"/>
                <a:sym typeface="Consolas"/>
              </a:rPr>
              <a:t>&gt;&lt;/name-tag&gt;</a:t>
            </a:r>
          </a:p>
          <a:p>
            <a:pPr>
              <a:spcBef>
                <a:spcPts val="0"/>
              </a:spcBef>
              <a:buNone/>
            </a:pPr>
            <a:r>
              <a:t/>
            </a:r>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y="0" x="0"/>
          <a:ext cy="0" cx="0"/>
          <a:chOff y="0" x="0"/>
          <a:chExt cy="0" cx="0"/>
        </a:xfrm>
      </p:grpSpPr>
      <p:sp>
        <p:nvSpPr>
          <p:cNvPr id="291" name="Shape 291"/>
          <p:cNvSpPr txBox="1"/>
          <p:nvPr>
            <p:ph type="title"/>
          </p:nvPr>
        </p:nvSpPr>
        <p:spPr>
          <a:xfrm>
            <a:off y="205975" x="457200"/>
            <a:ext cy="1141499" cx="8229600"/>
          </a:xfrm>
          <a:prstGeom prst="rect">
            <a:avLst/>
          </a:prstGeom>
        </p:spPr>
        <p:txBody>
          <a:bodyPr bIns="91425" rIns="91425" lIns="91425" tIns="91425" anchor="b" anchorCtr="0">
            <a:noAutofit/>
          </a:bodyPr>
          <a:lstStyle/>
          <a:p>
            <a:pPr rtl="0" lvl="0">
              <a:spcBef>
                <a:spcPts val="0"/>
              </a:spcBef>
              <a:buNone/>
            </a:pPr>
            <a:r>
              <a:rPr lang="en"/>
              <a:t>Quiz Questions! (+1J Point</a:t>
            </a:r>
          </a:p>
        </p:txBody>
      </p:sp>
      <p:sp>
        <p:nvSpPr>
          <p:cNvPr id="292" name="Shape 292"/>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rPr sz="4800" lang="en">
                <a:solidFill>
                  <a:schemeClr val="dk1"/>
                </a:solidFill>
              </a:rPr>
              <a:t>4. Who Are the five best rappers in the world?</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y="0" x="0"/>
          <a:ext cy="0" cx="0"/>
          <a:chOff y="0" x="0"/>
          <a:chExt cy="0" cx="0"/>
        </a:xfrm>
      </p:grpSpPr>
      <p:pic>
        <p:nvPicPr>
          <p:cNvPr id="297" name="Shape 297"/>
          <p:cNvPicPr preferRelativeResize="0"/>
          <p:nvPr/>
        </p:nvPicPr>
        <p:blipFill>
          <a:blip r:embed="rId3">
            <a:alphaModFix/>
          </a:blip>
          <a:stretch>
            <a:fillRect/>
          </a:stretch>
        </p:blipFill>
        <p:spPr>
          <a:xfrm>
            <a:off y="1095375" x="2566975"/>
            <a:ext cy="2952750" cx="4010025"/>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y="0" x="0"/>
          <a:ext cy="0" cx="0"/>
          <a:chOff y="0" x="0"/>
          <a:chExt cy="0" cx="0"/>
        </a:xfrm>
      </p:grpSpPr>
      <p:sp>
        <p:nvSpPr>
          <p:cNvPr id="302" name="Shape 302"/>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Install polymer</a:t>
            </a:r>
          </a:p>
        </p:txBody>
      </p:sp>
      <p:sp>
        <p:nvSpPr>
          <p:cNvPr id="303" name="Shape 303"/>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rPr lang="en">
                <a:solidFill>
                  <a:srgbClr val="FFFFFF"/>
                </a:solidFill>
              </a:rPr>
              <a:t>bower install --save Polymer/polymer </a:t>
            </a:r>
          </a:p>
          <a:p>
            <a:pPr rtl="0" lvl="0">
              <a:spcBef>
                <a:spcPts val="0"/>
              </a:spcBef>
              <a:buNone/>
            </a:pPr>
            <a:r>
              <a:t/>
            </a:r>
            <a:endParaRPr>
              <a:solidFill>
                <a:srgbClr val="FFFFFF"/>
              </a:solidFill>
            </a:endParaRPr>
          </a:p>
          <a:p>
            <a:pPr rtl="0" lvl="0">
              <a:spcBef>
                <a:spcPts val="0"/>
              </a:spcBef>
              <a:buNone/>
            </a:pPr>
            <a:r>
              <a:rPr lang="en">
                <a:solidFill>
                  <a:srgbClr val="000000"/>
                </a:solidFill>
              </a:rPr>
              <a:t>(bower is installed with NPM)</a:t>
            </a:r>
            <a:br>
              <a:rPr lang="en">
                <a:solidFill>
                  <a:srgbClr val="000000"/>
                </a:solidFill>
              </a:rPr>
            </a:br>
            <a:br>
              <a:rPr lang="en">
                <a:solidFill>
                  <a:srgbClr val="000000"/>
                </a:solidFill>
              </a:rPr>
            </a:br>
            <a:r>
              <a:rPr lang="en">
                <a:solidFill>
                  <a:srgbClr val="000000"/>
                </a:solidFill>
              </a:rPr>
              <a:t>bower also makes a bower.json</a:t>
            </a:r>
            <a:br>
              <a:rPr lang="en">
                <a:solidFill>
                  <a:srgbClr val="000000"/>
                </a:solidFill>
              </a:rPr>
            </a:br>
            <a:r>
              <a:rPr lang="en">
                <a:solidFill>
                  <a:srgbClr val="000000"/>
                </a:solidFill>
              </a:rPr>
              <a:t>file which contains version info,</a:t>
            </a:r>
            <a:br>
              <a:rPr lang="en">
                <a:solidFill>
                  <a:srgbClr val="000000"/>
                </a:solidFill>
              </a:rPr>
            </a:br>
            <a:r>
              <a:rPr lang="en">
                <a:solidFill>
                  <a:srgbClr val="000000"/>
                </a:solidFill>
              </a:rPr>
              <a:t>and dependencies</a:t>
            </a:r>
          </a:p>
        </p:txBody>
      </p:sp>
      <p:pic>
        <p:nvPicPr>
          <p:cNvPr id="304" name="Shape 304"/>
          <p:cNvPicPr preferRelativeResize="0"/>
          <p:nvPr/>
        </p:nvPicPr>
        <p:blipFill>
          <a:blip r:embed="rId3">
            <a:alphaModFix/>
          </a:blip>
          <a:stretch>
            <a:fillRect/>
          </a:stretch>
        </p:blipFill>
        <p:spPr>
          <a:xfrm>
            <a:off y="2384475" x="6384975"/>
            <a:ext cy="2759024" cx="2759024"/>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y="0" x="0"/>
          <a:ext cy="0" cx="0"/>
          <a:chOff y="0" x="0"/>
          <a:chExt cy="0" cx="0"/>
        </a:xfrm>
      </p:grpSpPr>
      <p:pic>
        <p:nvPicPr>
          <p:cNvPr id="309" name="Shape 309"/>
          <p:cNvPicPr preferRelativeResize="0"/>
          <p:nvPr/>
        </p:nvPicPr>
        <p:blipFill>
          <a:blip r:embed="rId3">
            <a:alphaModFix/>
          </a:blip>
          <a:stretch>
            <a:fillRect/>
          </a:stretch>
        </p:blipFill>
        <p:spPr>
          <a:xfrm>
            <a:off y="0" x="571890"/>
            <a:ext cy="5143500" cx="8000219"/>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y="0" x="0"/>
          <a:ext cy="0" cx="0"/>
          <a:chOff y="0" x="0"/>
          <a:chExt cy="0" cx="0"/>
        </a:xfrm>
      </p:grpSpPr>
      <p:sp>
        <p:nvSpPr>
          <p:cNvPr id="314" name="Shape 314"/>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Install designer (lab)</a:t>
            </a:r>
          </a:p>
        </p:txBody>
      </p:sp>
      <p:sp>
        <p:nvSpPr>
          <p:cNvPr id="315" name="Shape 315"/>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rPr lang="en">
                <a:solidFill>
                  <a:srgbClr val="FFFFFF"/>
                </a:solidFill>
              </a:rPr>
              <a:t>$ git clone </a:t>
            </a:r>
            <a:r>
              <a:rPr u="sng" lang="en">
                <a:solidFill>
                  <a:srgbClr val="FFFFFF"/>
                </a:solidFill>
                <a:hlinkClick r:id="rId3"/>
              </a:rPr>
              <a:t>https://github.com/PolymerLabs/designer.git</a:t>
            </a:r>
          </a:p>
          <a:p>
            <a:pPr rtl="0" lvl="0">
              <a:spcBef>
                <a:spcPts val="0"/>
              </a:spcBef>
              <a:buNone/>
            </a:pPr>
            <a:r>
              <a:t/>
            </a:r>
            <a:endParaRPr/>
          </a:p>
          <a:p>
            <a:pPr rtl="0" lvl="0">
              <a:spcBef>
                <a:spcPts val="0"/>
              </a:spcBef>
              <a:buNone/>
            </a:pPr>
            <a:r>
              <a:rPr lang="en"/>
              <a:t>in the root of the project run </a:t>
            </a:r>
            <a:r>
              <a:rPr lang="en">
                <a:solidFill>
                  <a:srgbClr val="FFFFFF"/>
                </a:solidFill>
              </a:rPr>
              <a:t>$ bower install</a:t>
            </a:r>
          </a:p>
          <a:p>
            <a:pPr>
              <a:spcBef>
                <a:spcPts val="0"/>
              </a:spcBef>
              <a:buNone/>
            </a:pPr>
            <a:r>
              <a:rPr lang="en"/>
              <a:t>and load it up in a local server</a:t>
            </a:r>
            <a:br>
              <a:rPr lang="en"/>
            </a:b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y="0" x="0"/>
          <a:ext cy="0" cx="0"/>
          <a:chOff y="0" x="0"/>
          <a:chExt cy="0" cx="0"/>
        </a:xfrm>
      </p:grpSpPr>
      <p:sp>
        <p:nvSpPr>
          <p:cNvPr id="320" name="Shape 320"/>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Fire it up</a:t>
            </a:r>
          </a:p>
        </p:txBody>
      </p:sp>
      <p:sp>
        <p:nvSpPr>
          <p:cNvPr id="321" name="Shape 321"/>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rPr lang="en">
                <a:solidFill>
                  <a:srgbClr val="F3F3F3"/>
                </a:solidFill>
              </a:rPr>
              <a:t>$ npm install -g serve    </a:t>
            </a:r>
            <a:br>
              <a:rPr lang="en">
                <a:solidFill>
                  <a:srgbClr val="FFFFFF"/>
                </a:solidFill>
              </a:rPr>
            </a:br>
            <a:r>
              <a:rPr lang="en">
                <a:solidFill>
                  <a:srgbClr val="FFFFFF"/>
                </a:solidFill>
              </a:rPr>
              <a:t>$ serve   						</a:t>
            </a:r>
            <a:r>
              <a:rPr lang="en"/>
              <a:t>//localhost:3000</a:t>
            </a:r>
          </a:p>
          <a:p>
            <a:pPr rtl="0" lvl="0">
              <a:spcBef>
                <a:spcPts val="0"/>
              </a:spcBef>
              <a:buNone/>
            </a:pPr>
            <a:r>
              <a:t/>
            </a:r>
            <a:endParaRPr/>
          </a:p>
          <a:p>
            <a:pPr rtl="0" lvl="0">
              <a:spcBef>
                <a:spcPts val="0"/>
              </a:spcBef>
              <a:buNone/>
            </a:pPr>
            <a:r>
              <a:rPr lang="en">
                <a:solidFill>
                  <a:srgbClr val="FFFFFF"/>
                </a:solidFill>
              </a:rPr>
              <a:t>$ python -m SimpleHTTPServer</a:t>
            </a:r>
          </a:p>
          <a:p>
            <a:pPr>
              <a:spcBef>
                <a:spcPts val="0"/>
              </a:spcBef>
              <a:buNone/>
            </a:pPr>
            <a:r>
              <a:rPr lang="en">
                <a:solidFill>
                  <a:srgbClr val="000000"/>
                </a:solidFill>
              </a:rPr>
              <a:t>									//localhost:8000</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y="0" x="0"/>
          <a:ext cy="0" cx="0"/>
          <a:chOff y="0" x="0"/>
          <a:chExt cy="0" cx="0"/>
        </a:xfrm>
      </p:grpSpPr>
      <p:sp>
        <p:nvSpPr>
          <p:cNvPr id="326" name="Shape 326"/>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Alternatively (easy mode)</a:t>
            </a:r>
          </a:p>
        </p:txBody>
      </p:sp>
      <p:sp>
        <p:nvSpPr>
          <p:cNvPr id="327" name="Shape 327"/>
          <p:cNvSpPr txBox="1"/>
          <p:nvPr>
            <p:ph idx="1" type="body"/>
          </p:nvPr>
        </p:nvSpPr>
        <p:spPr>
          <a:xfrm>
            <a:off y="1460499" x="457200"/>
            <a:ext cy="3465299" cx="8229600"/>
          </a:xfrm>
          <a:prstGeom prst="rect">
            <a:avLst/>
          </a:prstGeom>
        </p:spPr>
        <p:txBody>
          <a:bodyPr bIns="91425" rIns="91425" lIns="91425" tIns="91425" anchor="t" anchorCtr="0">
            <a:noAutofit/>
          </a:bodyPr>
          <a:lstStyle/>
          <a:p>
            <a:pPr rtl="0">
              <a:spcBef>
                <a:spcPts val="0"/>
              </a:spcBef>
              <a:buNone/>
            </a:pPr>
            <a:r>
              <a:t/>
            </a:r>
            <a:endParaRPr/>
          </a:p>
          <a:p>
            <a:pPr rtl="0">
              <a:spcBef>
                <a:spcPts val="0"/>
              </a:spcBef>
              <a:buNone/>
            </a:pPr>
            <a:r>
              <a:t/>
            </a:r>
            <a:endParaRPr/>
          </a:p>
          <a:p>
            <a:pPr rtl="0" lvl="0">
              <a:spcBef>
                <a:spcPts val="0"/>
              </a:spcBef>
              <a:buNone/>
            </a:pPr>
            <a:r>
              <a:rPr u="sng" lang="en">
                <a:solidFill>
                  <a:schemeClr val="hlink"/>
                </a:solidFill>
                <a:hlinkClick r:id="rId3"/>
              </a:rPr>
              <a:t>http://www.polymer-project.org/tools/designer/</a:t>
            </a:r>
          </a:p>
          <a:p>
            <a:pPr>
              <a:spcBef>
                <a:spcPts val="0"/>
              </a:spcBef>
              <a:buNone/>
            </a:pPr>
            <a:r>
              <a:t/>
            </a:r>
            <a:endParaRP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y="0" x="0"/>
          <a:ext cy="0" cx="0"/>
          <a:chOff y="0" x="0"/>
          <a:chExt cy="0" cx="0"/>
        </a:xfrm>
      </p:grpSpPr>
      <p:sp>
        <p:nvSpPr>
          <p:cNvPr id="332" name="Shape 332"/>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Component.Kitchen</a:t>
            </a:r>
          </a:p>
        </p:txBody>
      </p:sp>
      <p:pic>
        <p:nvPicPr>
          <p:cNvPr id="333" name="Shape 333"/>
          <p:cNvPicPr preferRelativeResize="0"/>
          <p:nvPr/>
        </p:nvPicPr>
        <p:blipFill>
          <a:blip r:embed="rId3">
            <a:alphaModFix/>
          </a:blip>
          <a:stretch>
            <a:fillRect/>
          </a:stretch>
        </p:blipFill>
        <p:spPr>
          <a:xfrm>
            <a:off y="1504950" x="2228850"/>
            <a:ext cy="3638550" cx="46863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y="0" x="0"/>
          <a:ext cy="0" cx="0"/>
          <a:chOff y="0" x="0"/>
          <a:chExt cy="0" cx="0"/>
        </a:xfrm>
      </p:grpSpPr>
      <p:sp>
        <p:nvSpPr>
          <p:cNvPr id="61" name="Shape 61"/>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Who are you?</a:t>
            </a:r>
          </a:p>
        </p:txBody>
      </p:sp>
      <p:sp>
        <p:nvSpPr>
          <p:cNvPr id="62" name="Shape 62"/>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Arial"/>
              <a:buChar char="●"/>
            </a:pPr>
            <a:r>
              <a:rPr lang="en"/>
              <a:t>Stand up</a:t>
            </a:r>
          </a:p>
          <a:p>
            <a:pPr rtl="0" lvl="1" indent="-381000" marL="914400">
              <a:spcBef>
                <a:spcPts val="0"/>
              </a:spcBef>
              <a:buClr>
                <a:schemeClr val="dk2"/>
              </a:buClr>
              <a:buSzPct val="80000"/>
              <a:buFont typeface="Courier New"/>
              <a:buChar char="o"/>
            </a:pPr>
            <a:r>
              <a:rPr lang="en"/>
              <a:t>Right now, I really mean it</a:t>
            </a:r>
            <a:br>
              <a:rPr lang="en"/>
            </a:br>
          </a:p>
          <a:p>
            <a:pPr rtl="0" lvl="0" indent="-419100" marL="457200">
              <a:spcBef>
                <a:spcPts val="0"/>
              </a:spcBef>
              <a:buClr>
                <a:schemeClr val="dk2"/>
              </a:buClr>
              <a:buSzPct val="100000"/>
              <a:buFont typeface="Arial"/>
              <a:buChar char="●"/>
            </a:pPr>
            <a:r>
              <a:rPr lang="en"/>
              <a:t>Tell your name to the people around you</a:t>
            </a:r>
          </a:p>
          <a:p>
            <a:pPr rtl="0" lvl="1" indent="-381000" marL="914400">
              <a:spcBef>
                <a:spcPts val="0"/>
              </a:spcBef>
              <a:buClr>
                <a:schemeClr val="dk2"/>
              </a:buClr>
              <a:buSzPct val="80000"/>
              <a:buFont typeface="Courier New"/>
              <a:buChar char="o"/>
            </a:pPr>
            <a:r>
              <a:rPr lang="en"/>
              <a:t>If it is a fake name it has to be </a:t>
            </a:r>
            <a:r>
              <a:rPr u="sng" lang="en"/>
              <a:t>hilarious</a:t>
            </a:r>
            <a:br>
              <a:rPr u="sng" lang="en"/>
            </a:br>
          </a:p>
          <a:p>
            <a:pPr rtl="0" lvl="0" indent="-419100" marL="457200">
              <a:spcBef>
                <a:spcPts val="0"/>
              </a:spcBef>
              <a:buClr>
                <a:schemeClr val="dk2"/>
              </a:buClr>
              <a:buSzPct val="100000"/>
              <a:buFont typeface="Arial"/>
              <a:buChar char="●"/>
            </a:pPr>
            <a:r>
              <a:rPr lang="en"/>
              <a:t>Tell at least one person something you like to do, just for the fun of it.</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y="0" x="0"/>
          <a:ext cy="0" cx="0"/>
          <a:chOff y="0" x="0"/>
          <a:chExt cy="0" cx="0"/>
        </a:xfrm>
      </p:grpSpPr>
      <p:sp>
        <p:nvSpPr>
          <p:cNvPr id="338" name="Shape 338"/>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customelements.io</a:t>
            </a:r>
          </a:p>
        </p:txBody>
      </p:sp>
      <p:pic>
        <p:nvPicPr>
          <p:cNvPr id="339" name="Shape 339"/>
          <p:cNvPicPr preferRelativeResize="0"/>
          <p:nvPr/>
        </p:nvPicPr>
        <p:blipFill>
          <a:blip r:embed="rId3">
            <a:alphaModFix/>
          </a:blip>
          <a:stretch>
            <a:fillRect/>
          </a:stretch>
        </p:blipFill>
        <p:spPr>
          <a:xfrm>
            <a:off y="1904548" x="0"/>
            <a:ext cy="2121302" cx="9144001"/>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y="0" x="0"/>
          <a:ext cy="0" cx="0"/>
          <a:chOff y="0" x="0"/>
          <a:chExt cy="0" cx="0"/>
        </a:xfrm>
      </p:grpSpPr>
      <p:sp>
        <p:nvSpPr>
          <p:cNvPr id="344" name="Shape 344"/>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Notable Polymer stuff</a:t>
            </a:r>
          </a:p>
        </p:txBody>
      </p:sp>
      <p:sp>
        <p:nvSpPr>
          <p:cNvPr id="345" name="Shape 345"/>
          <p:cNvSpPr txBox="1"/>
          <p:nvPr>
            <p:ph idx="1" type="body"/>
          </p:nvPr>
        </p:nvSpPr>
        <p:spPr>
          <a:xfrm>
            <a:off y="1460500" x="457200"/>
            <a:ext cy="3797399" cx="8375099"/>
          </a:xfrm>
          <a:prstGeom prst="rect">
            <a:avLst/>
          </a:prstGeom>
        </p:spPr>
        <p:txBody>
          <a:bodyPr bIns="91425" rIns="91425" lIns="91425" tIns="91425" anchor="t" anchorCtr="0">
            <a:noAutofit/>
          </a:bodyPr>
          <a:lstStyle/>
          <a:p>
            <a:pPr rtl="0">
              <a:spcBef>
                <a:spcPts val="0"/>
              </a:spcBef>
              <a:buNone/>
            </a:pPr>
            <a:r>
              <a:rPr u="sng" lang="en">
                <a:solidFill>
                  <a:schemeClr val="hlink"/>
                </a:solidFill>
                <a:hlinkClick r:id="rId3"/>
              </a:rPr>
              <a:t>Core-AJAX</a:t>
            </a:r>
          </a:p>
          <a:p>
            <a:pPr rtl="0" lvl="0" indent="-419100" marL="457200">
              <a:spcBef>
                <a:spcPts val="0"/>
              </a:spcBef>
              <a:buClr>
                <a:schemeClr val="dk2"/>
              </a:buClr>
              <a:buSzPct val="100000"/>
              <a:buFont typeface="Arial"/>
              <a:buChar char="●"/>
            </a:pPr>
            <a:r>
              <a:rPr u="sng" lang="en">
                <a:solidFill>
                  <a:schemeClr val="hlink"/>
                </a:solidFill>
                <a:hlinkClick r:id="rId4"/>
              </a:rPr>
              <a:t>Capable of performing XHR requests based on changes in url parameters.</a:t>
            </a:r>
          </a:p>
          <a:p>
            <a:pPr rtl="0" lvl="0" indent="-419100" marL="457200">
              <a:spcBef>
                <a:spcPts val="0"/>
              </a:spcBef>
              <a:buClr>
                <a:schemeClr val="dk2"/>
              </a:buClr>
              <a:buSzPct val="100000"/>
              <a:buFont typeface="Arial"/>
              <a:buChar char="●"/>
            </a:pPr>
            <a:r>
              <a:rPr lang="en"/>
              <a:t>Params are double quoted </a:t>
            </a:r>
            <a:r>
              <a:rPr u="sng" lang="en">
                <a:solidFill>
                  <a:schemeClr val="hlink"/>
                </a:solidFill>
                <a:hlinkClick r:id="rId5"/>
              </a:rPr>
              <a:t>JSON</a:t>
            </a:r>
          </a:p>
          <a:p>
            <a:pPr rtl="0">
              <a:spcBef>
                <a:spcPts val="0"/>
              </a:spcBef>
              <a:buNone/>
            </a:pPr>
            <a:r>
              <a:rPr u="sng" lang="en">
                <a:solidFill>
                  <a:schemeClr val="hlink"/>
                </a:solidFill>
                <a:hlinkClick r:id="rId6"/>
              </a:rPr>
              <a:t>Core-XHR</a:t>
            </a:r>
          </a:p>
          <a:p>
            <a:pPr rtl="0" lvl="0" indent="-419100" marL="457200">
              <a:spcBef>
                <a:spcPts val="0"/>
              </a:spcBef>
              <a:buClr>
                <a:schemeClr val="dk2"/>
              </a:buClr>
              <a:buSzPct val="100000"/>
              <a:buFont typeface="Arial"/>
              <a:buChar char="●"/>
            </a:pPr>
            <a:r>
              <a:rPr u="sng" lang="en">
                <a:solidFill>
                  <a:schemeClr val="hlink"/>
                </a:solidFill>
                <a:hlinkClick r:id="rId7"/>
              </a:rPr>
              <a:t>Web browser scripting language API </a:t>
            </a:r>
          </a:p>
          <a:p>
            <a:pPr rtl="0" lvl="0" indent="-419100" marL="457200">
              <a:spcBef>
                <a:spcPts val="0"/>
              </a:spcBef>
              <a:buClr>
                <a:schemeClr val="dk2"/>
              </a:buClr>
              <a:buSzPct val="100000"/>
              <a:buFont typeface="Arial"/>
              <a:buChar char="●"/>
            </a:pPr>
            <a:r>
              <a:rPr lang="en"/>
              <a:t>Receives </a:t>
            </a:r>
            <a:r>
              <a:rPr u="sng" lang="en">
                <a:solidFill>
                  <a:schemeClr val="hlink"/>
                </a:solidFill>
                <a:hlinkClick r:id="rId8"/>
              </a:rPr>
              <a:t>JSON</a:t>
            </a:r>
            <a:r>
              <a:rPr lang="en"/>
              <a:t>, </a:t>
            </a:r>
            <a:r>
              <a:rPr u="sng" lang="en">
                <a:solidFill>
                  <a:schemeClr val="hlink"/>
                </a:solidFill>
                <a:hlinkClick r:id="rId9"/>
              </a:rPr>
              <a:t>HTML</a:t>
            </a:r>
            <a:r>
              <a:rPr lang="en"/>
              <a:t>, etc.</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y="0" x="0"/>
          <a:ext cy="0" cx="0"/>
          <a:chOff y="0" x="0"/>
          <a:chExt cy="0" cx="0"/>
        </a:xfrm>
      </p:grpSpPr>
      <p:sp>
        <p:nvSpPr>
          <p:cNvPr id="350" name="Shape 350"/>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Notable Polymer stuff</a:t>
            </a:r>
          </a:p>
        </p:txBody>
      </p:sp>
      <p:sp>
        <p:nvSpPr>
          <p:cNvPr id="351" name="Shape 351"/>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Arial"/>
              <a:buChar char="●"/>
            </a:pPr>
            <a:r>
              <a:rPr u="sng" lang="en">
                <a:solidFill>
                  <a:schemeClr val="hlink"/>
                </a:solidFill>
                <a:hlinkClick r:id="rId3"/>
              </a:rPr>
              <a:t>Flexbox!</a:t>
            </a:r>
          </a:p>
          <a:p>
            <a:pPr rtl="0">
              <a:spcBef>
                <a:spcPts val="0"/>
              </a:spcBef>
              <a:buNone/>
            </a:pPr>
            <a:r>
              <a:t/>
            </a:r>
            <a:endParaRPr/>
          </a:p>
          <a:p>
            <a:pPr rtl="0" lvl="0">
              <a:lnSpc>
                <a:spcPct val="150000"/>
              </a:lnSpc>
              <a:spcBef>
                <a:spcPts val="2300"/>
              </a:spcBef>
              <a:spcAft>
                <a:spcPts val="2300"/>
              </a:spcAft>
              <a:buClr>
                <a:schemeClr val="dk1"/>
              </a:buClr>
              <a:buSzPct val="45833"/>
              <a:buFont typeface="Arial"/>
              <a:buNone/>
            </a:pPr>
            <a:r>
              <a:rPr sz="2400" lang="en">
                <a:solidFill>
                  <a:srgbClr val="9F499B"/>
                </a:solidFill>
                <a:latin typeface="Consolas"/>
                <a:ea typeface="Consolas"/>
                <a:cs typeface="Consolas"/>
                <a:sym typeface="Consolas"/>
              </a:rPr>
              <a:t>&lt;div</a:t>
            </a:r>
            <a:r>
              <a:rPr sz="2400" lang="en">
                <a:solidFill>
                  <a:srgbClr val="7986CB"/>
                </a:solidFill>
                <a:latin typeface="Consolas"/>
                <a:ea typeface="Consolas"/>
                <a:cs typeface="Consolas"/>
                <a:sym typeface="Consolas"/>
              </a:rPr>
              <a:t> </a:t>
            </a:r>
            <a:r>
              <a:rPr sz="2400" lang="en">
                <a:solidFill>
                  <a:srgbClr val="6B499F"/>
                </a:solidFill>
                <a:latin typeface="Consolas"/>
                <a:ea typeface="Consolas"/>
                <a:cs typeface="Consolas"/>
                <a:sym typeface="Consolas"/>
              </a:rPr>
              <a:t>horizontal</a:t>
            </a:r>
            <a:r>
              <a:rPr sz="2400" lang="en">
                <a:solidFill>
                  <a:srgbClr val="7986CB"/>
                </a:solidFill>
                <a:latin typeface="Consolas"/>
                <a:ea typeface="Consolas"/>
                <a:cs typeface="Consolas"/>
                <a:sym typeface="Consolas"/>
              </a:rPr>
              <a:t> </a:t>
            </a:r>
            <a:r>
              <a:rPr sz="2400" lang="en">
                <a:solidFill>
                  <a:srgbClr val="6B499F"/>
                </a:solidFill>
                <a:latin typeface="Consolas"/>
                <a:ea typeface="Consolas"/>
                <a:cs typeface="Consolas"/>
                <a:sym typeface="Consolas"/>
              </a:rPr>
              <a:t>center-justified</a:t>
            </a:r>
            <a:r>
              <a:rPr sz="2400" lang="en">
                <a:solidFill>
                  <a:srgbClr val="7986CB"/>
                </a:solidFill>
                <a:latin typeface="Consolas"/>
                <a:ea typeface="Consolas"/>
                <a:cs typeface="Consolas"/>
                <a:sym typeface="Consolas"/>
              </a:rPr>
              <a:t> </a:t>
            </a:r>
            <a:r>
              <a:rPr sz="2400" lang="en">
                <a:solidFill>
                  <a:srgbClr val="6B499F"/>
                </a:solidFill>
                <a:latin typeface="Consolas"/>
                <a:ea typeface="Consolas"/>
                <a:cs typeface="Consolas"/>
                <a:sym typeface="Consolas"/>
              </a:rPr>
              <a:t>layout</a:t>
            </a:r>
            <a:r>
              <a:rPr sz="2400" lang="en">
                <a:solidFill>
                  <a:srgbClr val="9F499B"/>
                </a:solidFill>
                <a:latin typeface="Consolas"/>
                <a:ea typeface="Consolas"/>
                <a:cs typeface="Consolas"/>
                <a:sym typeface="Consolas"/>
              </a:rPr>
              <a:t>&gt;</a:t>
            </a:r>
            <a:br>
              <a:rPr sz="2400" lang="en">
                <a:solidFill>
                  <a:srgbClr val="7986CB"/>
                </a:solidFill>
                <a:latin typeface="Consolas"/>
                <a:ea typeface="Consolas"/>
                <a:cs typeface="Consolas"/>
                <a:sym typeface="Consolas"/>
              </a:rPr>
            </a:br>
            <a:r>
              <a:rPr sz="2400" lang="en">
                <a:solidFill>
                  <a:srgbClr val="7986CB"/>
                </a:solidFill>
                <a:latin typeface="Consolas"/>
                <a:ea typeface="Consolas"/>
                <a:cs typeface="Consolas"/>
                <a:sym typeface="Consolas"/>
              </a:rPr>
              <a:t>  </a:t>
            </a:r>
            <a:r>
              <a:rPr sz="2400" lang="en">
                <a:solidFill>
                  <a:srgbClr val="9F499B"/>
                </a:solidFill>
                <a:latin typeface="Consolas"/>
                <a:ea typeface="Consolas"/>
                <a:cs typeface="Consolas"/>
                <a:sym typeface="Consolas"/>
              </a:rPr>
              <a:t>&lt;div&gt;</a:t>
            </a:r>
            <a:r>
              <a:rPr sz="2400" lang="en">
                <a:solidFill>
                  <a:srgbClr val="7986CB"/>
                </a:solidFill>
                <a:latin typeface="Consolas"/>
                <a:ea typeface="Consolas"/>
                <a:cs typeface="Consolas"/>
                <a:sym typeface="Consolas"/>
              </a:rPr>
              <a:t>center-justified</a:t>
            </a:r>
            <a:r>
              <a:rPr sz="2400" lang="en">
                <a:solidFill>
                  <a:srgbClr val="9F499B"/>
                </a:solidFill>
                <a:latin typeface="Consolas"/>
                <a:ea typeface="Consolas"/>
                <a:cs typeface="Consolas"/>
                <a:sym typeface="Consolas"/>
              </a:rPr>
              <a:t>&lt;/div&gt;</a:t>
            </a:r>
            <a:br>
              <a:rPr sz="2400" lang="en">
                <a:solidFill>
                  <a:srgbClr val="7986CB"/>
                </a:solidFill>
                <a:latin typeface="Consolas"/>
                <a:ea typeface="Consolas"/>
                <a:cs typeface="Consolas"/>
                <a:sym typeface="Consolas"/>
              </a:rPr>
            </a:br>
            <a:r>
              <a:rPr sz="2400" lang="en">
                <a:solidFill>
                  <a:srgbClr val="9F499B"/>
                </a:solidFill>
                <a:latin typeface="Consolas"/>
                <a:ea typeface="Consolas"/>
                <a:cs typeface="Consolas"/>
                <a:sym typeface="Consolas"/>
              </a:rPr>
              <a:t>&lt;/div&gt;</a:t>
            </a:r>
          </a:p>
          <a:p>
            <a:pPr rtl="0" lvl="0">
              <a:spcBef>
                <a:spcPts val="0"/>
              </a:spcBef>
              <a:buNone/>
            </a:pPr>
            <a:r>
              <a:t/>
            </a:r>
            <a:endParaRPr/>
          </a:p>
          <a:p>
            <a:pPr rtl="0">
              <a:spcBef>
                <a:spcPts val="0"/>
              </a:spcBef>
              <a:buNone/>
            </a:pPr>
            <a:r>
              <a:t/>
            </a:r>
            <a:endParaRPr/>
          </a:p>
          <a:p>
            <a:pPr lvl="0">
              <a:spcBef>
                <a:spcPts val="0"/>
              </a:spcBef>
              <a:buNone/>
            </a:pPr>
            <a:r>
              <a:t/>
            </a:r>
            <a:endParaRP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y="0" x="0"/>
          <a:ext cy="0" cx="0"/>
          <a:chOff y="0" x="0"/>
          <a:chExt cy="0" cx="0"/>
        </a:xfrm>
      </p:grpSpPr>
      <p:sp>
        <p:nvSpPr>
          <p:cNvPr id="356" name="Shape 356"/>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Other stuff to check out</a:t>
            </a:r>
          </a:p>
        </p:txBody>
      </p:sp>
      <p:pic>
        <p:nvPicPr>
          <p:cNvPr id="357" name="Shape 357"/>
          <p:cNvPicPr preferRelativeResize="0"/>
          <p:nvPr/>
        </p:nvPicPr>
        <p:blipFill>
          <a:blip r:embed="rId3">
            <a:alphaModFix/>
          </a:blip>
          <a:stretch>
            <a:fillRect/>
          </a:stretch>
        </p:blipFill>
        <p:spPr>
          <a:xfrm>
            <a:off y="1597700" x="1714500"/>
            <a:ext cy="3190875" cx="5715000"/>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y="0" x="0"/>
          <a:ext cy="0" cx="0"/>
          <a:chOff y="0" x="0"/>
          <a:chExt cy="0" cx="0"/>
        </a:xfrm>
      </p:grpSpPr>
      <p:sp>
        <p:nvSpPr>
          <p:cNvPr id="362" name="Shape 362"/>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Other Stuff to check out</a:t>
            </a:r>
          </a:p>
        </p:txBody>
      </p:sp>
      <p:pic>
        <p:nvPicPr>
          <p:cNvPr id="363" name="Shape 363"/>
          <p:cNvPicPr preferRelativeResize="0"/>
          <p:nvPr/>
        </p:nvPicPr>
        <p:blipFill>
          <a:blip r:embed="rId3">
            <a:alphaModFix/>
          </a:blip>
          <a:stretch>
            <a:fillRect/>
          </a:stretch>
        </p:blipFill>
        <p:spPr>
          <a:xfrm>
            <a:off y="1761925" x="2995600"/>
            <a:ext cy="3086100" cx="3152775"/>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y="0" x="0"/>
          <a:ext cy="0" cx="0"/>
          <a:chOff y="0" x="0"/>
          <a:chExt cy="0" cx="0"/>
        </a:xfrm>
      </p:grpSpPr>
      <p:sp>
        <p:nvSpPr>
          <p:cNvPr id="368" name="Shape 368"/>
          <p:cNvSpPr txBox="1"/>
          <p:nvPr>
            <p:ph type="title"/>
          </p:nvPr>
        </p:nvSpPr>
        <p:spPr>
          <a:xfrm>
            <a:off y="212950" x="457200"/>
            <a:ext cy="1141499" cx="8887199"/>
          </a:xfrm>
          <a:prstGeom prst="rect">
            <a:avLst/>
          </a:prstGeom>
        </p:spPr>
        <p:txBody>
          <a:bodyPr bIns="91425" rIns="91425" lIns="91425" tIns="91425" anchor="b" anchorCtr="0">
            <a:noAutofit/>
          </a:bodyPr>
          <a:lstStyle/>
          <a:p>
            <a:pPr>
              <a:spcBef>
                <a:spcPts val="0"/>
              </a:spcBef>
              <a:buNone/>
            </a:pPr>
            <a:r>
              <a:rPr lang="en"/>
              <a:t>Materials Design</a:t>
            </a:r>
          </a:p>
        </p:txBody>
      </p:sp>
      <p:sp>
        <p:nvSpPr>
          <p:cNvPr id="369" name="Shape 369"/>
          <p:cNvSpPr txBox="1"/>
          <p:nvPr>
            <p:ph idx="1" type="body"/>
          </p:nvPr>
        </p:nvSpPr>
        <p:spPr>
          <a:xfrm>
            <a:off y="1460499" x="457200"/>
            <a:ext cy="3465299" cx="8229600"/>
          </a:xfrm>
          <a:prstGeom prst="rect">
            <a:avLst/>
          </a:prstGeom>
        </p:spPr>
        <p:txBody>
          <a:bodyPr bIns="91425" rIns="91425" lIns="91425" tIns="91425" anchor="t" anchorCtr="0">
            <a:noAutofit/>
          </a:bodyPr>
          <a:lstStyle/>
          <a:p>
            <a:pPr rtl="0">
              <a:spcBef>
                <a:spcPts val="0"/>
              </a:spcBef>
              <a:buNone/>
            </a:pPr>
            <a:r>
              <a:rPr sz="2400" lang="en">
                <a:solidFill>
                  <a:srgbClr val="000000"/>
                </a:solidFill>
                <a:latin typeface="Roboto"/>
                <a:ea typeface="Roboto"/>
                <a:cs typeface="Roboto"/>
                <a:sym typeface="Roboto"/>
                <a:hlinkClick r:id="rId3"/>
              </a:rPr>
              <a:t>Create a visual language that synthesizes classic principles of good design with the innovation and possibility of technology and science.</a:t>
            </a:r>
          </a:p>
          <a:p>
            <a:pPr rtl="0">
              <a:spcBef>
                <a:spcPts val="0"/>
              </a:spcBef>
              <a:buNone/>
            </a:pPr>
            <a:r>
              <a:t/>
            </a:r>
            <a:endParaRPr sz="2400">
              <a:solidFill>
                <a:srgbClr val="000000"/>
              </a:solidFill>
              <a:latin typeface="Roboto"/>
              <a:ea typeface="Roboto"/>
              <a:cs typeface="Roboto"/>
              <a:sym typeface="Roboto"/>
            </a:endParaRPr>
          </a:p>
          <a:p>
            <a:pPr rtl="0" lvl="0" indent="-381000" marL="457200">
              <a:spcBef>
                <a:spcPts val="0"/>
              </a:spcBef>
              <a:buClr>
                <a:srgbClr val="000000"/>
              </a:buClr>
              <a:buSzPct val="100000"/>
              <a:buFont typeface="Arial"/>
              <a:buChar char="●"/>
            </a:pPr>
            <a:r>
              <a:rPr sz="2400" lang="en">
                <a:solidFill>
                  <a:srgbClr val="000000"/>
                </a:solidFill>
                <a:latin typeface="Roboto"/>
                <a:ea typeface="Roboto"/>
                <a:cs typeface="Roboto"/>
                <a:sym typeface="Roboto"/>
              </a:rPr>
              <a:t>Everything is a physical object</a:t>
            </a:r>
          </a:p>
          <a:p>
            <a:pPr rtl="0" lvl="0" indent="-381000" marL="457200">
              <a:spcBef>
                <a:spcPts val="0"/>
              </a:spcBef>
              <a:buClr>
                <a:srgbClr val="000000"/>
              </a:buClr>
              <a:buSzPct val="100000"/>
              <a:buFont typeface="Arial"/>
              <a:buChar char="●"/>
            </a:pPr>
            <a:r>
              <a:rPr sz="2400" lang="en">
                <a:solidFill>
                  <a:srgbClr val="000000"/>
                </a:solidFill>
                <a:latin typeface="Roboto"/>
                <a:ea typeface="Roboto"/>
                <a:cs typeface="Roboto"/>
                <a:sym typeface="Roboto"/>
              </a:rPr>
              <a:t>Everything is in rendered in 3D</a:t>
            </a:r>
          </a:p>
          <a:p>
            <a:pPr rtl="0" lvl="0" indent="-381000" marL="457200">
              <a:spcBef>
                <a:spcPts val="0"/>
              </a:spcBef>
              <a:buClr>
                <a:srgbClr val="000000"/>
              </a:buClr>
              <a:buSzPct val="100000"/>
              <a:buFont typeface="Arial"/>
              <a:buChar char="●"/>
            </a:pPr>
            <a:r>
              <a:rPr sz="2400" lang="en">
                <a:solidFill>
                  <a:srgbClr val="000000"/>
                </a:solidFill>
                <a:latin typeface="Roboto"/>
                <a:ea typeface="Roboto"/>
                <a:cs typeface="Roboto"/>
                <a:sym typeface="Roboto"/>
              </a:rPr>
              <a:t>It’s awesome</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y="0" x="0"/>
          <a:ext cy="0" cx="0"/>
          <a:chOff y="0" x="0"/>
          <a:chExt cy="0" cx="0"/>
        </a:xfrm>
      </p:grpSpPr>
      <p:sp>
        <p:nvSpPr>
          <p:cNvPr id="374" name="Shape 374"/>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Material Design Status</a:t>
            </a:r>
          </a:p>
        </p:txBody>
      </p:sp>
      <p:sp>
        <p:nvSpPr>
          <p:cNvPr id="375" name="Shape 375"/>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a:spcBef>
                <a:spcPts val="0"/>
              </a:spcBef>
              <a:buNone/>
            </a:pPr>
            <a:r>
              <a:t/>
            </a:r>
            <a:endParaRPr/>
          </a:p>
          <a:p>
            <a:pPr rtl="0" lvl="0" indent="-419100" marL="457200">
              <a:spcBef>
                <a:spcPts val="0"/>
              </a:spcBef>
              <a:buClr>
                <a:schemeClr val="dk2"/>
              </a:buClr>
              <a:buSzPct val="100000"/>
              <a:buFont typeface="Arial"/>
              <a:buChar char="●"/>
            </a:pPr>
            <a:r>
              <a:rPr lang="en"/>
              <a:t>The design language of Android-L</a:t>
            </a:r>
          </a:p>
          <a:p>
            <a:pPr rtl="0" lvl="0">
              <a:spcBef>
                <a:spcPts val="0"/>
              </a:spcBef>
              <a:buNone/>
            </a:pPr>
            <a:r>
              <a:t/>
            </a:r>
            <a:endParaRPr/>
          </a:p>
          <a:p>
            <a:pPr lvl="0" indent="-419100" marL="457200">
              <a:spcBef>
                <a:spcPts val="0"/>
              </a:spcBef>
              <a:buClr>
                <a:schemeClr val="dk2"/>
              </a:buClr>
              <a:buSzPct val="100000"/>
              <a:buFont typeface="Arial"/>
              <a:buChar char="●"/>
            </a:pPr>
            <a:r>
              <a:rPr lang="en"/>
              <a:t>Already built into Polymer</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y="0" x="0"/>
          <a:ext cy="0" cx="0"/>
          <a:chOff y="0" x="0"/>
          <a:chExt cy="0" cx="0"/>
        </a:xfrm>
      </p:grpSpPr>
      <p:pic>
        <p:nvPicPr>
          <p:cNvPr id="380" name="Shape 380"/>
          <p:cNvPicPr preferRelativeResize="0"/>
          <p:nvPr/>
        </p:nvPicPr>
        <p:blipFill>
          <a:blip r:embed="rId3">
            <a:alphaModFix/>
          </a:blip>
          <a:stretch>
            <a:fillRect/>
          </a:stretch>
        </p:blipFill>
        <p:spPr>
          <a:xfrm>
            <a:off y="1171575" x="519775"/>
            <a:ext cy="2800350" cx="2800350"/>
          </a:xfrm>
          <a:prstGeom prst="rect">
            <a:avLst/>
          </a:prstGeom>
          <a:noFill/>
          <a:ln>
            <a:noFill/>
          </a:ln>
        </p:spPr>
      </p:pic>
      <p:sp>
        <p:nvSpPr>
          <p:cNvPr id="381" name="Shape 381"/>
          <p:cNvSpPr txBox="1"/>
          <p:nvPr/>
        </p:nvSpPr>
        <p:spPr>
          <a:xfrm>
            <a:off y="1270775" x="3867550"/>
            <a:ext cy="2800499" cx="5276400"/>
          </a:xfrm>
          <a:prstGeom prst="rect">
            <a:avLst/>
          </a:prstGeom>
          <a:noFill/>
          <a:ln>
            <a:noFill/>
          </a:ln>
        </p:spPr>
        <p:txBody>
          <a:bodyPr bIns="91425" rIns="91425" lIns="91425" tIns="91425" anchor="t" anchorCtr="0">
            <a:noAutofit/>
          </a:bodyPr>
          <a:lstStyle/>
          <a:p>
            <a:pPr>
              <a:spcBef>
                <a:spcPts val="0"/>
              </a:spcBef>
              <a:buNone/>
            </a:pPr>
            <a:r>
              <a:rPr sz="2400" lang="en">
                <a:solidFill>
                  <a:schemeClr val="dk1"/>
                </a:solidFill>
                <a:latin typeface="Roboto"/>
                <a:ea typeface="Roboto"/>
                <a:cs typeface="Roboto"/>
                <a:sym typeface="Roboto"/>
              </a:rPr>
              <a:t>Design principles are based on how the user interacts with the device </a:t>
            </a:r>
            <a:r>
              <a:rPr u="sng" sz="2400" lang="en">
                <a:solidFill>
                  <a:schemeClr val="dk1"/>
                </a:solidFill>
                <a:latin typeface="Roboto"/>
                <a:ea typeface="Roboto"/>
                <a:cs typeface="Roboto"/>
                <a:sym typeface="Roboto"/>
                <a:hlinkClick r:id="rId4"/>
              </a:rPr>
              <a:t>(based on several different elements of user input)</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381"/>
                                        </p:tgtEl>
                                        <p:attrNameLst>
                                          <p:attrName>style.visibility</p:attrName>
                                        </p:attrNameLst>
                                      </p:cBhvr>
                                      <p:to>
                                        <p:strVal val="visible"/>
                                      </p:to>
                                    </p:set>
                                    <p:animEffect transition="in" filter="fade">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y="0" x="0"/>
          <a:ext cy="0" cx="0"/>
          <a:chOff y="0" x="0"/>
          <a:chExt cy="0" cx="0"/>
        </a:xfrm>
      </p:grpSpPr>
      <p:pic>
        <p:nvPicPr>
          <p:cNvPr id="386" name="Shape 386"/>
          <p:cNvPicPr preferRelativeResize="0"/>
          <p:nvPr/>
        </p:nvPicPr>
        <p:blipFill>
          <a:blip r:embed="rId3">
            <a:alphaModFix/>
          </a:blip>
          <a:stretch>
            <a:fillRect/>
          </a:stretch>
        </p:blipFill>
        <p:spPr>
          <a:xfrm>
            <a:off y="0" x="500050"/>
            <a:ext cy="5143500" cx="8143875"/>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390" name="Shape 390"/>
        <p:cNvGrpSpPr/>
        <p:nvPr/>
      </p:nvGrpSpPr>
      <p:grpSpPr>
        <a:xfrm>
          <a:off y="0" x="0"/>
          <a:ext cy="0" cx="0"/>
          <a:chOff y="0" x="0"/>
          <a:chExt cy="0" cx="0"/>
        </a:xfrm>
      </p:grpSpPr>
      <p:pic>
        <p:nvPicPr>
          <p:cNvPr id="391" name="Shape 391"/>
          <p:cNvPicPr preferRelativeResize="0"/>
          <p:nvPr/>
        </p:nvPicPr>
        <p:blipFill>
          <a:blip r:embed="rId3">
            <a:alphaModFix/>
          </a:blip>
          <a:stretch>
            <a:fillRect/>
          </a:stretch>
        </p:blipFill>
        <p:spPr>
          <a:xfrm>
            <a:off y="0" x="1144325"/>
            <a:ext cy="5143500" cx="6855342"/>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y="0" x="0"/>
          <a:ext cy="0" cx="0"/>
          <a:chOff y="0" x="0"/>
          <a:chExt cy="0" cx="0"/>
        </a:xfrm>
      </p:grpSpPr>
      <p:sp>
        <p:nvSpPr>
          <p:cNvPr id="67" name="Shape 67"/>
          <p:cNvSpPr txBox="1"/>
          <p:nvPr>
            <p:ph type="ctrTitle"/>
          </p:nvPr>
        </p:nvSpPr>
        <p:spPr>
          <a:xfrm>
            <a:off y="1409150" x="293400"/>
            <a:ext cy="1684199" cx="8164800"/>
          </a:xfrm>
          <a:prstGeom prst="rect">
            <a:avLst/>
          </a:prstGeom>
        </p:spPr>
        <p:txBody>
          <a:bodyPr bIns="91425" rIns="91425" lIns="91425" tIns="91425" anchor="b" anchorCtr="0">
            <a:noAutofit/>
          </a:bodyPr>
          <a:lstStyle/>
          <a:p>
            <a:pPr>
              <a:spcBef>
                <a:spcPts val="0"/>
              </a:spcBef>
              <a:buNone/>
            </a:pPr>
            <a:r>
              <a:rPr lang="en"/>
              <a:t>&lt;polymer-project&gt;</a:t>
            </a:r>
          </a:p>
        </p:txBody>
      </p:sp>
      <p:sp>
        <p:nvSpPr>
          <p:cNvPr id="68" name="Shape 68"/>
          <p:cNvSpPr txBox="1"/>
          <p:nvPr>
            <p:ph idx="1" type="subTitle"/>
          </p:nvPr>
        </p:nvSpPr>
        <p:spPr>
          <a:xfrm>
            <a:off y="3093357" x="685800"/>
            <a:ext cy="712499" cx="7772400"/>
          </a:xfrm>
          <a:prstGeom prst="rect">
            <a:avLst/>
          </a:prstGeom>
        </p:spPr>
        <p:txBody>
          <a:bodyPr bIns="91425" rIns="91425" lIns="91425" tIns="91425" anchor="ctr" anchorCtr="0">
            <a:noAutofit/>
          </a:bodyPr>
          <a:lstStyle/>
          <a:p>
            <a:pPr>
              <a:spcBef>
                <a:spcPts val="0"/>
              </a:spcBef>
              <a:buNone/>
            </a:pPr>
            <a:r>
              <a:rPr lang="en"/>
              <a:t>// web component library</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395" name="Shape 395"/>
        <p:cNvGrpSpPr/>
        <p:nvPr/>
      </p:nvGrpSpPr>
      <p:grpSpPr>
        <a:xfrm>
          <a:off y="0" x="0"/>
          <a:ext cy="0" cx="0"/>
          <a:chOff y="0" x="0"/>
          <a:chExt cy="0" cx="0"/>
        </a:xfrm>
      </p:grpSpPr>
      <p:pic>
        <p:nvPicPr>
          <p:cNvPr id="396" name="Shape 396"/>
          <p:cNvPicPr preferRelativeResize="0"/>
          <p:nvPr/>
        </p:nvPicPr>
        <p:blipFill>
          <a:blip r:embed="rId3">
            <a:alphaModFix/>
          </a:blip>
          <a:stretch>
            <a:fillRect/>
          </a:stretch>
        </p:blipFill>
        <p:spPr>
          <a:xfrm>
            <a:off y="0" x="1143000"/>
            <a:ext cy="5143498" cx="6857998"/>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00" name="Shape 400"/>
        <p:cNvGrpSpPr/>
        <p:nvPr/>
      </p:nvGrpSpPr>
      <p:grpSpPr>
        <a:xfrm>
          <a:off y="0" x="0"/>
          <a:ext cy="0" cx="0"/>
          <a:chOff y="0" x="0"/>
          <a:chExt cy="0" cx="0"/>
        </a:xfrm>
      </p:grpSpPr>
      <p:pic>
        <p:nvPicPr>
          <p:cNvPr id="401" name="Shape 401"/>
          <p:cNvPicPr preferRelativeResize="0"/>
          <p:nvPr/>
        </p:nvPicPr>
        <p:blipFill>
          <a:blip r:embed="rId3">
            <a:alphaModFix/>
          </a:blip>
          <a:stretch>
            <a:fillRect/>
          </a:stretch>
        </p:blipFill>
        <p:spPr>
          <a:xfrm>
            <a:off y="0" x="1156787"/>
            <a:ext cy="5143501" cx="6830418"/>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05" name="Shape 405"/>
        <p:cNvGrpSpPr/>
        <p:nvPr/>
      </p:nvGrpSpPr>
      <p:grpSpPr>
        <a:xfrm>
          <a:off y="0" x="0"/>
          <a:ext cy="0" cx="0"/>
          <a:chOff y="0" x="0"/>
          <a:chExt cy="0" cx="0"/>
        </a:xfrm>
      </p:grpSpPr>
      <p:pic>
        <p:nvPicPr>
          <p:cNvPr id="406" name="Shape 406"/>
          <p:cNvPicPr preferRelativeResize="0"/>
          <p:nvPr/>
        </p:nvPicPr>
        <p:blipFill>
          <a:blip r:embed="rId3">
            <a:alphaModFix/>
          </a:blip>
          <a:stretch>
            <a:fillRect/>
          </a:stretch>
        </p:blipFill>
        <p:spPr>
          <a:xfrm>
            <a:off y="0" x="1201950"/>
            <a:ext cy="5143501" cx="6844756"/>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10" name="Shape 410"/>
        <p:cNvGrpSpPr/>
        <p:nvPr/>
      </p:nvGrpSpPr>
      <p:grpSpPr>
        <a:xfrm>
          <a:off y="0" x="0"/>
          <a:ext cy="0" cx="0"/>
          <a:chOff y="0" x="0"/>
          <a:chExt cy="0" cx="0"/>
        </a:xfrm>
      </p:grpSpPr>
      <p:pic>
        <p:nvPicPr>
          <p:cNvPr id="411" name="Shape 411"/>
          <p:cNvPicPr preferRelativeResize="0"/>
          <p:nvPr/>
        </p:nvPicPr>
        <p:blipFill>
          <a:blip r:embed="rId3">
            <a:alphaModFix/>
          </a:blip>
          <a:stretch>
            <a:fillRect/>
          </a:stretch>
        </p:blipFill>
        <p:spPr>
          <a:xfrm>
            <a:off y="0" x="1136362"/>
            <a:ext cy="5143500" cx="6871279"/>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15" name="Shape 415"/>
        <p:cNvGrpSpPr/>
        <p:nvPr/>
      </p:nvGrpSpPr>
      <p:grpSpPr>
        <a:xfrm>
          <a:off y="0" x="0"/>
          <a:ext cy="0" cx="0"/>
          <a:chOff y="0" x="0"/>
          <a:chExt cy="0" cx="0"/>
        </a:xfrm>
      </p:grpSpPr>
      <p:pic>
        <p:nvPicPr>
          <p:cNvPr id="416" name="Shape 416"/>
          <p:cNvPicPr preferRelativeResize="0"/>
          <p:nvPr/>
        </p:nvPicPr>
        <p:blipFill>
          <a:blip r:embed="rId3">
            <a:alphaModFix/>
          </a:blip>
          <a:stretch>
            <a:fillRect/>
          </a:stretch>
        </p:blipFill>
        <p:spPr>
          <a:xfrm>
            <a:off y="0" x="1153587"/>
            <a:ext cy="5143501" cx="6836814"/>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20" name="Shape 420"/>
        <p:cNvGrpSpPr/>
        <p:nvPr/>
      </p:nvGrpSpPr>
      <p:grpSpPr>
        <a:xfrm>
          <a:off y="0" x="0"/>
          <a:ext cy="0" cx="0"/>
          <a:chOff y="0" x="0"/>
          <a:chExt cy="0" cx="0"/>
        </a:xfrm>
      </p:grpSpPr>
      <p:pic>
        <p:nvPicPr>
          <p:cNvPr id="421" name="Shape 421"/>
          <p:cNvPicPr preferRelativeResize="0"/>
          <p:nvPr/>
        </p:nvPicPr>
        <p:blipFill>
          <a:blip r:embed="rId3">
            <a:alphaModFix/>
          </a:blip>
          <a:stretch>
            <a:fillRect/>
          </a:stretch>
        </p:blipFill>
        <p:spPr>
          <a:xfrm>
            <a:off y="0" x="1144312"/>
            <a:ext cy="5143500" cx="6855372"/>
          </a:xfrm>
          <a:prstGeom prst="rect">
            <a:avLst/>
          </a:prstGeom>
          <a:noFill/>
          <a:ln>
            <a:noFill/>
          </a:ln>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25" name="Shape 425"/>
        <p:cNvGrpSpPr/>
        <p:nvPr/>
      </p:nvGrpSpPr>
      <p:grpSpPr>
        <a:xfrm>
          <a:off y="0" x="0"/>
          <a:ext cy="0" cx="0"/>
          <a:chOff y="0" x="0"/>
          <a:chExt cy="0" cx="0"/>
        </a:xfrm>
      </p:grpSpPr>
      <p:pic>
        <p:nvPicPr>
          <p:cNvPr id="426" name="Shape 426"/>
          <p:cNvPicPr preferRelativeResize="0"/>
          <p:nvPr/>
        </p:nvPicPr>
        <p:blipFill>
          <a:blip r:embed="rId3">
            <a:alphaModFix/>
          </a:blip>
          <a:stretch>
            <a:fillRect/>
          </a:stretch>
        </p:blipFill>
        <p:spPr>
          <a:xfrm>
            <a:off y="0" x="1136350"/>
            <a:ext cy="5143500" cx="6871296"/>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30" name="Shape 430"/>
        <p:cNvGrpSpPr/>
        <p:nvPr/>
      </p:nvGrpSpPr>
      <p:grpSpPr>
        <a:xfrm>
          <a:off y="0" x="0"/>
          <a:ext cy="0" cx="0"/>
          <a:chOff y="0" x="0"/>
          <a:chExt cy="0" cx="0"/>
        </a:xfrm>
      </p:grpSpPr>
      <p:pic>
        <p:nvPicPr>
          <p:cNvPr id="431" name="Shape 431"/>
          <p:cNvPicPr preferRelativeResize="0"/>
          <p:nvPr/>
        </p:nvPicPr>
        <p:blipFill>
          <a:blip r:embed="rId3">
            <a:alphaModFix/>
          </a:blip>
          <a:stretch>
            <a:fillRect/>
          </a:stretch>
        </p:blipFill>
        <p:spPr>
          <a:xfrm>
            <a:off y="0" x="1144325"/>
            <a:ext cy="5143500" cx="6855359"/>
          </a:xfrm>
          <a:prstGeom prst="rect">
            <a:avLst/>
          </a:prstGeom>
          <a:noFill/>
          <a:ln>
            <a:noFill/>
          </a:ln>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y="0" x="0"/>
          <a:ext cy="0" cx="0"/>
          <a:chOff y="0" x="0"/>
          <a:chExt cy="0" cx="0"/>
        </a:xfrm>
      </p:grpSpPr>
      <p:sp>
        <p:nvSpPr>
          <p:cNvPr id="436" name="Shape 436"/>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Topeka!</a:t>
            </a:r>
          </a:p>
        </p:txBody>
      </p:sp>
      <p:sp>
        <p:nvSpPr>
          <p:cNvPr id="437" name="Shape 437"/>
          <p:cNvSpPr txBox="1"/>
          <p:nvPr>
            <p:ph idx="1" type="body"/>
          </p:nvPr>
        </p:nvSpPr>
        <p:spPr>
          <a:xfrm>
            <a:off y="1460499" x="457200"/>
            <a:ext cy="3465299" cx="8229600"/>
          </a:xfrm>
          <a:prstGeom prst="rect">
            <a:avLst/>
          </a:prstGeom>
        </p:spPr>
        <p:txBody>
          <a:bodyPr bIns="91425" rIns="91425" lIns="91425" tIns="91425" anchor="t" anchorCtr="0">
            <a:noAutofit/>
          </a:bodyPr>
          <a:lstStyle/>
          <a:p>
            <a:pPr>
              <a:spcBef>
                <a:spcPts val="0"/>
              </a:spcBef>
              <a:buNone/>
            </a:pPr>
            <a:r>
              <a:rPr lang="en"/>
              <a:t>https://polymer-topeka.appspot.com/</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y="0" x="0"/>
          <a:ext cy="0" cx="0"/>
          <a:chOff y="0" x="0"/>
          <a:chExt cy="0" cx="0"/>
        </a:xfrm>
      </p:grpSpPr>
      <p:sp>
        <p:nvSpPr>
          <p:cNvPr id="442" name="Shape 442"/>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Take Home</a:t>
            </a:r>
          </a:p>
        </p:txBody>
      </p:sp>
      <p:sp>
        <p:nvSpPr>
          <p:cNvPr id="443" name="Shape 443"/>
          <p:cNvSpPr txBox="1"/>
          <p:nvPr>
            <p:ph idx="1" type="body"/>
          </p:nvPr>
        </p:nvSpPr>
        <p:spPr>
          <a:xfrm>
            <a:off y="1460499" x="457200"/>
            <a:ext cy="3465299" cx="8229600"/>
          </a:xfrm>
          <a:prstGeom prst="rect">
            <a:avLst/>
          </a:prstGeom>
        </p:spPr>
        <p:txBody>
          <a:bodyPr bIns="91425" rIns="91425" lIns="91425" tIns="91425" anchor="t" anchorCtr="0">
            <a:noAutofit/>
          </a:bodyPr>
          <a:lstStyle/>
          <a:p>
            <a:pPr rtl="0">
              <a:spcBef>
                <a:spcPts val="0"/>
              </a:spcBef>
              <a:buNone/>
            </a:pPr>
            <a:r>
              <a:rPr lang="en">
                <a:solidFill>
                  <a:schemeClr val="dk1"/>
                </a:solidFill>
                <a:latin typeface="Roboto"/>
                <a:ea typeface="Roboto"/>
                <a:cs typeface="Roboto"/>
                <a:sym typeface="Roboto"/>
              </a:rPr>
              <a:t> ‘Web Components allow you to create custom HTML elements. </a:t>
            </a:r>
          </a:p>
          <a:p>
            <a:pPr rtl="0">
              <a:spcBef>
                <a:spcPts val="0"/>
              </a:spcBef>
              <a:buNone/>
            </a:pPr>
            <a:r>
              <a:t/>
            </a:r>
            <a:endParaRPr>
              <a:solidFill>
                <a:schemeClr val="dk1"/>
              </a:solidFill>
              <a:latin typeface="Roboto"/>
              <a:ea typeface="Roboto"/>
              <a:cs typeface="Roboto"/>
              <a:sym typeface="Roboto"/>
            </a:endParaRPr>
          </a:p>
          <a:p>
            <a:pPr rtl="0">
              <a:spcBef>
                <a:spcPts val="0"/>
              </a:spcBef>
              <a:buNone/>
            </a:pPr>
            <a:r>
              <a:rPr lang="en">
                <a:solidFill>
                  <a:schemeClr val="dk1"/>
                </a:solidFill>
                <a:latin typeface="Roboto"/>
                <a:ea typeface="Roboto"/>
                <a:cs typeface="Roboto"/>
                <a:sym typeface="Roboto"/>
              </a:rPr>
              <a:t>Polymer is just an opinionated way to work with Web Components.’</a:t>
            </a:r>
          </a:p>
          <a:p>
            <a:pPr>
              <a:spcBef>
                <a:spcPts val="0"/>
              </a:spcBef>
              <a:buNone/>
            </a:pPr>
            <a:r>
              <a:rPr lang="en">
                <a:solidFill>
                  <a:schemeClr val="dk1"/>
                </a:solidFill>
                <a:latin typeface="Roboto"/>
                <a:ea typeface="Roboto"/>
                <a:cs typeface="Roboto"/>
                <a:sym typeface="Roboto"/>
              </a:rPr>
              <a:t>-Rob Dodson</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y="0" x="0"/>
          <a:ext cy="0" cx="0"/>
          <a:chOff y="0" x="0"/>
          <a:chExt cy="0" cx="0"/>
        </a:xfrm>
      </p:grpSpPr>
      <p:sp>
        <p:nvSpPr>
          <p:cNvPr id="73" name="Shape 73"/>
          <p:cNvSpPr txBox="1"/>
          <p:nvPr>
            <p:ph type="title"/>
          </p:nvPr>
        </p:nvSpPr>
        <p:spPr>
          <a:xfrm>
            <a:off y="205975" x="457200"/>
            <a:ext cy="1141499" cx="8229600"/>
          </a:xfrm>
          <a:prstGeom prst="rect">
            <a:avLst/>
          </a:prstGeom>
        </p:spPr>
        <p:txBody>
          <a:bodyPr bIns="91425" rIns="91425" lIns="91425" tIns="91425" anchor="b" anchorCtr="0">
            <a:noAutofit/>
          </a:bodyPr>
          <a:lstStyle/>
          <a:p>
            <a:pPr rtl="0" lvl="0">
              <a:spcBef>
                <a:spcPts val="0"/>
              </a:spcBef>
              <a:buNone/>
            </a:pPr>
            <a:r>
              <a:rPr lang="en"/>
              <a:t>What we’re talking about</a:t>
            </a:r>
          </a:p>
        </p:txBody>
      </p:sp>
      <p:sp>
        <p:nvSpPr>
          <p:cNvPr id="74" name="Shape 74"/>
          <p:cNvSpPr txBox="1"/>
          <p:nvPr>
            <p:ph idx="1" type="body"/>
          </p:nvPr>
        </p:nvSpPr>
        <p:spPr>
          <a:xfrm>
            <a:off y="1536699" x="457200"/>
            <a:ext cy="3465299" cx="8229600"/>
          </a:xfrm>
          <a:prstGeom prst="rect">
            <a:avLst/>
          </a:prstGeom>
        </p:spPr>
        <p:txBody>
          <a:bodyPr bIns="91425" rIns="91425" lIns="91425" tIns="91425" anchor="t" anchorCtr="0">
            <a:noAutofit/>
          </a:bodyPr>
          <a:lstStyle/>
          <a:p>
            <a:pPr rtl="0" lvl="0" indent="-419100" marL="457200">
              <a:spcBef>
                <a:spcPts val="0"/>
              </a:spcBef>
              <a:buClr>
                <a:schemeClr val="dk2"/>
              </a:buClr>
              <a:buSzPct val="125000"/>
              <a:buFont typeface="Arial"/>
              <a:buChar char="●"/>
            </a:pPr>
            <a:r>
              <a:rPr strike="sngStrike" sz="2400" lang="en">
                <a:solidFill>
                  <a:srgbClr val="252525"/>
                </a:solidFill>
              </a:rPr>
              <a:t>a large molecule, or macromolecule, composed of many repeated subunits, known as monomers</a:t>
            </a:r>
          </a:p>
          <a:p>
            <a:pPr rtl="0" lvl="0">
              <a:spcBef>
                <a:spcPts val="0"/>
              </a:spcBef>
              <a:buNone/>
            </a:pPr>
            <a:r>
              <a:t/>
            </a:r>
            <a:endParaRPr strike="sngStrike" sz="1200">
              <a:solidFill>
                <a:srgbClr val="252525"/>
              </a:solidFill>
            </a:endParaRPr>
          </a:p>
          <a:p>
            <a:pPr rtl="0" lvl="0" indent="-419100" marL="457200">
              <a:spcBef>
                <a:spcPts val="0"/>
              </a:spcBef>
              <a:buClr>
                <a:srgbClr val="000000"/>
              </a:buClr>
              <a:buSzPct val="100000"/>
              <a:buFont typeface="Arial"/>
              <a:buChar char="●"/>
            </a:pPr>
            <a:r>
              <a:rPr lang="en">
                <a:solidFill>
                  <a:srgbClr val="000000"/>
                </a:solidFill>
              </a:rPr>
              <a:t>Polymer is a library</a:t>
            </a:r>
          </a:p>
          <a:p>
            <a:pPr rtl="0" lvl="1" indent="-381000" marL="914400">
              <a:spcBef>
                <a:spcPts val="0"/>
              </a:spcBef>
              <a:buClr>
                <a:srgbClr val="000000"/>
              </a:buClr>
              <a:buSzPct val="80000"/>
              <a:buFont typeface="Courier New"/>
              <a:buChar char="o"/>
            </a:pPr>
            <a:r>
              <a:rPr lang="en">
                <a:solidFill>
                  <a:srgbClr val="000000"/>
                </a:solidFill>
              </a:rPr>
              <a:t>uses the latest web technologies </a:t>
            </a:r>
          </a:p>
          <a:p>
            <a:pPr rtl="0" lvl="1" indent="-381000" marL="914400">
              <a:spcBef>
                <a:spcPts val="0"/>
              </a:spcBef>
              <a:buClr>
                <a:srgbClr val="000000"/>
              </a:buClr>
              <a:buSzPct val="80000"/>
              <a:buFont typeface="Courier New"/>
              <a:buChar char="o"/>
            </a:pPr>
            <a:r>
              <a:rPr lang="en">
                <a:solidFill>
                  <a:srgbClr val="000000"/>
                </a:solidFill>
              </a:rPr>
              <a:t>lets you create custom HTML elements</a:t>
            </a:r>
          </a:p>
          <a:p>
            <a:pPr rtl="0" lvl="1" indent="-381000" marL="914400">
              <a:spcBef>
                <a:spcPts val="0"/>
              </a:spcBef>
              <a:buClr>
                <a:srgbClr val="000000"/>
              </a:buClr>
              <a:buSzPct val="80000"/>
              <a:buFont typeface="Courier New"/>
              <a:buChar char="o"/>
            </a:pPr>
            <a:r>
              <a:rPr lang="en">
                <a:solidFill>
                  <a:srgbClr val="000000"/>
                </a:solidFill>
              </a:rPr>
              <a:t>polyfill of web components</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y="0" x="0"/>
          <a:ext cy="0" cx="0"/>
          <a:chOff y="0" x="0"/>
          <a:chExt cy="0" cx="0"/>
        </a:xfrm>
      </p:grpSpPr>
      <p:sp>
        <p:nvSpPr>
          <p:cNvPr id="448" name="Shape 448"/>
          <p:cNvSpPr txBox="1"/>
          <p:nvPr>
            <p:ph idx="1" type="body"/>
          </p:nvPr>
        </p:nvSpPr>
        <p:spPr>
          <a:xfrm>
            <a:off y="4406309" x="457200"/>
            <a:ext cy="519599" cx="8229600"/>
          </a:xfrm>
          <a:prstGeom prst="rect">
            <a:avLst/>
          </a:prstGeom>
        </p:spPr>
        <p:txBody>
          <a:bodyPr bIns="91425" rIns="91425" lIns="91425" tIns="91425" anchor="ctr" anchorCtr="0">
            <a:noAutofit/>
          </a:bodyPr>
          <a:lstStyle/>
          <a:p>
            <a:pPr>
              <a:spcBef>
                <a:spcPts val="0"/>
              </a:spcBef>
              <a:buNone/>
            </a:pPr>
            <a:r>
              <a:rPr lang="en">
                <a:solidFill>
                  <a:srgbClr val="CCCCCC"/>
                </a:solidFill>
              </a:rPr>
              <a:t>// Google Developer Group Atlanta+Jonathan Popham</a:t>
            </a:r>
          </a:p>
        </p:txBody>
      </p:sp>
      <p:sp>
        <p:nvSpPr>
          <p:cNvPr id="449" name="Shape 449"/>
          <p:cNvSpPr txBox="1"/>
          <p:nvPr/>
        </p:nvSpPr>
        <p:spPr>
          <a:xfrm>
            <a:off y="3060500" x="228600"/>
            <a:ext cy="1345799" cx="8458200"/>
          </a:xfrm>
          <a:prstGeom prst="rect">
            <a:avLst/>
          </a:prstGeom>
          <a:noFill/>
          <a:ln>
            <a:noFill/>
          </a:ln>
        </p:spPr>
        <p:txBody>
          <a:bodyPr bIns="91425" rIns="91425" lIns="91425" tIns="91425" anchor="t" anchorCtr="0">
            <a:noAutofit/>
          </a:bodyPr>
          <a:lstStyle/>
          <a:p>
            <a:pPr>
              <a:spcBef>
                <a:spcPts val="0"/>
              </a:spcBef>
              <a:buNone/>
            </a:pPr>
            <a:r>
              <a:rPr b="1" sz="7200" lang="en">
                <a:solidFill>
                  <a:schemeClr val="dk2"/>
                </a:solidFill>
              </a:rPr>
              <a:t>&lt;/polymer-project&gt;</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3" name="Shape 453"/>
        <p:cNvGrpSpPr/>
        <p:nvPr/>
      </p:nvGrpSpPr>
      <p:grpSpPr>
        <a:xfrm>
          <a:off y="0" x="0"/>
          <a:ext cy="0" cx="0"/>
          <a:chOff y="0" x="0"/>
          <a:chExt cy="0" cx="0"/>
        </a:xfrm>
      </p:grpSpPr>
      <p:sp>
        <p:nvSpPr>
          <p:cNvPr id="454" name="Shape 454"/>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GDG Atlanta</a:t>
            </a:r>
          </a:p>
        </p:txBody>
      </p:sp>
      <p:sp>
        <p:nvSpPr>
          <p:cNvPr id="455" name="Shape 455"/>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Arial"/>
              <a:buChar char="●"/>
            </a:pPr>
            <a:r>
              <a:rPr u="sng" b="1" lang="en">
                <a:solidFill>
                  <a:schemeClr val="hlink"/>
                </a:solidFill>
                <a:hlinkClick r:id="rId3"/>
              </a:rPr>
              <a:t>http://www.meetup.com/gdg-atlanta/</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y="0" x="0"/>
          <a:ext cy="0" cx="0"/>
          <a:chOff y="0" x="0"/>
          <a:chExt cy="0" cx="0"/>
        </a:xfrm>
      </p:grpSpPr>
      <p:sp>
        <p:nvSpPr>
          <p:cNvPr id="460" name="Shape 460"/>
          <p:cNvSpPr txBox="1"/>
          <p:nvPr>
            <p:ph type="ctrTitle"/>
          </p:nvPr>
        </p:nvSpPr>
        <p:spPr>
          <a:xfrm>
            <a:off y="1300757" x="685800"/>
            <a:ext cy="1684199" cx="7772400"/>
          </a:xfrm>
          <a:prstGeom prst="rect">
            <a:avLst/>
          </a:prstGeom>
        </p:spPr>
        <p:txBody>
          <a:bodyPr bIns="91425" rIns="91425" lIns="91425" tIns="91425" anchor="b" anchorCtr="0">
            <a:noAutofit/>
          </a:bodyPr>
          <a:lstStyle/>
          <a:p>
            <a:pPr>
              <a:spcBef>
                <a:spcPts val="0"/>
              </a:spcBef>
              <a:buNone/>
            </a:pPr>
            <a:r>
              <a:rPr lang="en"/>
              <a:t>Questions?</a:t>
            </a:r>
          </a:p>
        </p:txBody>
      </p:sp>
      <p:sp>
        <p:nvSpPr>
          <p:cNvPr id="461" name="Shape 461"/>
          <p:cNvSpPr txBox="1"/>
          <p:nvPr>
            <p:ph idx="1" type="subTitle"/>
          </p:nvPr>
        </p:nvSpPr>
        <p:spPr>
          <a:xfrm>
            <a:off y="3093357" x="685800"/>
            <a:ext cy="712499" cx="7772400"/>
          </a:xfrm>
          <a:prstGeom prst="rect">
            <a:avLst/>
          </a:prstGeom>
        </p:spPr>
        <p:txBody>
          <a:bodyPr bIns="91425" rIns="91425" lIns="91425" tIns="91425" anchor="ctr" anchorCtr="0">
            <a:noAutofit/>
          </a:bodyPr>
          <a:lstStyle/>
          <a:p>
            <a:pPr>
              <a:spcBef>
                <a:spcPts val="0"/>
              </a:spcBef>
              <a:buNone/>
            </a:pPr>
            <a:r>
              <a:t/>
            </a:r>
            <a:endParaRP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65" name="Shape 465"/>
        <p:cNvGrpSpPr/>
        <p:nvPr/>
      </p:nvGrpSpPr>
      <p:grpSpPr>
        <a:xfrm>
          <a:off y="0" x="0"/>
          <a:ext cy="0" cx="0"/>
          <a:chOff y="0" x="0"/>
          <a:chExt cy="0" cx="0"/>
        </a:xfrm>
      </p:grpSpPr>
      <p:sp>
        <p:nvSpPr>
          <p:cNvPr id="466" name="Shape 466"/>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bonus slide</a:t>
            </a:r>
          </a:p>
        </p:txBody>
      </p:sp>
      <p:sp>
        <p:nvSpPr>
          <p:cNvPr id="467" name="Shape 467"/>
          <p:cNvSpPr txBox="1"/>
          <p:nvPr>
            <p:ph idx="1" type="body"/>
          </p:nvPr>
        </p:nvSpPr>
        <p:spPr>
          <a:xfrm>
            <a:off y="1460499" x="317375"/>
            <a:ext cy="3465299" cx="8229600"/>
          </a:xfrm>
          <a:prstGeom prst="rect">
            <a:avLst/>
          </a:prstGeom>
          <a:noFill/>
        </p:spPr>
        <p:txBody>
          <a:bodyPr bIns="91425" rIns="91425" lIns="91425" tIns="91425" anchor="t" anchorCtr="0">
            <a:noAutofit/>
          </a:bodyPr>
          <a:lstStyle/>
          <a:p>
            <a:pPr rtl="0" lvl="0">
              <a:spcBef>
                <a:spcPts val="0"/>
              </a:spcBef>
              <a:buNone/>
            </a:pPr>
            <a:r>
              <a:rPr b="1" sz="4800" lang="en">
                <a:solidFill>
                  <a:srgbClr val="000000"/>
                </a:solidFill>
              </a:rPr>
              <a:t>polymer is not xml schema</a:t>
            </a:r>
          </a:p>
          <a:p>
            <a:pPr rtl="0" lvl="0" indent="-419100" marL="457200">
              <a:spcBef>
                <a:spcPts val="0"/>
              </a:spcBef>
              <a:buClr>
                <a:schemeClr val="dk2"/>
              </a:buClr>
              <a:buSzPct val="125000"/>
              <a:buFont typeface="Arial"/>
              <a:buChar char="●"/>
            </a:pPr>
            <a:r>
              <a:rPr sz="2400" lang="en"/>
              <a:t>-”</a:t>
            </a:r>
            <a:r>
              <a:rPr sz="2400" lang="en" i="1">
                <a:solidFill>
                  <a:srgbClr val="333333"/>
                </a:solidFill>
              </a:rPr>
              <a:t> jQuery : DOM :: X-Tag/Polymer : Web Components.”</a:t>
            </a:r>
          </a:p>
          <a:p>
            <a:pPr rtl="0" lvl="0">
              <a:spcBef>
                <a:spcPts val="0"/>
              </a:spcBef>
              <a:buClr>
                <a:srgbClr val="000000"/>
              </a:buClr>
              <a:buSzPct val="61111"/>
              <a:buFont typeface="Arial"/>
              <a:buNone/>
            </a:pPr>
            <a:r>
              <a:rPr sz="1800" lang="en">
                <a:solidFill>
                  <a:srgbClr val="333333"/>
                </a:solidFill>
              </a:rPr>
              <a:t>// x-tag.org/blog</a:t>
            </a:r>
          </a:p>
          <a:p>
            <a:pPr rtl="0" lvl="0">
              <a:spcBef>
                <a:spcPts val="0"/>
              </a:spcBef>
              <a:buClr>
                <a:schemeClr val="dk1"/>
              </a:buClr>
              <a:buFont typeface="Arial"/>
              <a:buNone/>
            </a:pPr>
            <a:r>
              <a:t/>
            </a:r>
            <a:endParaRPr b="1" sz="4800">
              <a:solidFill>
                <a:srgbClr val="000000"/>
              </a:solidFill>
            </a:endParaRPr>
          </a:p>
          <a:p>
            <a:pPr>
              <a:spcBef>
                <a:spcPts val="0"/>
              </a:spcBef>
              <a:buNone/>
            </a:pPr>
            <a:r>
              <a:t/>
            </a:r>
            <a:endParaRP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 name="Shape 471"/>
        <p:cNvGrpSpPr/>
        <p:nvPr/>
      </p:nvGrpSpPr>
      <p:grpSpPr>
        <a:xfrm>
          <a:off y="0" x="0"/>
          <a:ext cy="0" cx="0"/>
          <a:chOff y="0" x="0"/>
          <a:chExt cy="0" cx="0"/>
        </a:xfrm>
      </p:grpSpPr>
      <p:sp>
        <p:nvSpPr>
          <p:cNvPr id="472" name="Shape 472"/>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bonus slide</a:t>
            </a:r>
          </a:p>
        </p:txBody>
      </p:sp>
      <p:sp>
        <p:nvSpPr>
          <p:cNvPr id="473" name="Shape 473"/>
          <p:cNvSpPr txBox="1"/>
          <p:nvPr>
            <p:ph idx="1" type="body"/>
          </p:nvPr>
        </p:nvSpPr>
        <p:spPr>
          <a:xfrm>
            <a:off y="1474499" x="331350"/>
            <a:ext cy="3465299" cx="8229600"/>
          </a:xfrm>
          <a:prstGeom prst="rect">
            <a:avLst/>
          </a:prstGeom>
        </p:spPr>
        <p:txBody>
          <a:bodyPr bIns="91425" rIns="91425" lIns="91425" tIns="91425" anchor="t" anchorCtr="0">
            <a:noAutofit/>
          </a:bodyPr>
          <a:lstStyle/>
          <a:p>
            <a:pPr rtl="0" lvl="0">
              <a:spcBef>
                <a:spcPts val="0"/>
              </a:spcBef>
              <a:buNone/>
            </a:pPr>
            <a:r>
              <a:rPr sz="2400" lang="en">
                <a:solidFill>
                  <a:schemeClr val="dk1"/>
                </a:solidFill>
              </a:rPr>
              <a:t>Words to Know:</a:t>
            </a:r>
          </a:p>
          <a:p>
            <a:pPr rtl="0" lvl="0" indent="-342900" marL="914400">
              <a:spcBef>
                <a:spcPts val="0"/>
              </a:spcBef>
              <a:buClr>
                <a:schemeClr val="dk2"/>
              </a:buClr>
              <a:buSzPct val="100000"/>
              <a:buFont typeface="Arial"/>
              <a:buChar char="●"/>
            </a:pPr>
            <a:r>
              <a:rPr sz="1800" lang="en">
                <a:solidFill>
                  <a:schemeClr val="dk1"/>
                </a:solidFill>
              </a:rPr>
              <a:t>Shadow Hosts </a:t>
            </a:r>
          </a:p>
          <a:p>
            <a:pPr rtl="0" lvl="0" indent="-342900" marL="914400">
              <a:spcBef>
                <a:spcPts val="0"/>
              </a:spcBef>
              <a:buClr>
                <a:schemeClr val="dk2"/>
              </a:buClr>
              <a:buSzPct val="100000"/>
              <a:buFont typeface="Arial"/>
              <a:buChar char="●"/>
            </a:pPr>
            <a:r>
              <a:rPr sz="1800" lang="en">
                <a:solidFill>
                  <a:schemeClr val="dk1"/>
                </a:solidFill>
              </a:rPr>
              <a:t>Shadow Trees </a:t>
            </a:r>
          </a:p>
          <a:p>
            <a:pPr rtl="0" lvl="0" indent="-342900" marL="914400">
              <a:spcBef>
                <a:spcPts val="0"/>
              </a:spcBef>
              <a:buClr>
                <a:schemeClr val="dk2"/>
              </a:buClr>
              <a:buSzPct val="100000"/>
              <a:buFont typeface="Arial"/>
              <a:buChar char="●"/>
            </a:pPr>
            <a:r>
              <a:rPr sz="1800" lang="en">
                <a:solidFill>
                  <a:schemeClr val="dk1"/>
                </a:solidFill>
              </a:rPr>
              <a:t>Shadow Roots </a:t>
            </a:r>
          </a:p>
          <a:p>
            <a:pPr rtl="0" lvl="0" indent="-342900" marL="914400">
              <a:spcBef>
                <a:spcPts val="0"/>
              </a:spcBef>
              <a:buClr>
                <a:schemeClr val="dk2"/>
              </a:buClr>
              <a:buSzPct val="100000"/>
              <a:buFont typeface="Arial"/>
              <a:buChar char="●"/>
            </a:pPr>
            <a:r>
              <a:rPr sz="1800" lang="en">
                <a:solidFill>
                  <a:schemeClr val="dk1"/>
                </a:solidFill>
              </a:rPr>
              <a:t>Elder/Younger nomenclature </a:t>
            </a:r>
          </a:p>
          <a:p>
            <a:pPr rtl="0" lvl="0" indent="-342900" marL="914400">
              <a:spcBef>
                <a:spcPts val="0"/>
              </a:spcBef>
              <a:buClr>
                <a:schemeClr val="dk2"/>
              </a:buClr>
              <a:buSzPct val="100000"/>
              <a:buFont typeface="Arial"/>
              <a:buChar char="●"/>
            </a:pPr>
            <a:r>
              <a:rPr sz="1800" lang="en">
                <a:solidFill>
                  <a:schemeClr val="dk1"/>
                </a:solidFill>
              </a:rPr>
              <a:t>Insertion Points </a:t>
            </a:r>
          </a:p>
          <a:p>
            <a:pPr rtl="0" lvl="0" indent="-342900" marL="914400">
              <a:spcBef>
                <a:spcPts val="0"/>
              </a:spcBef>
              <a:buClr>
                <a:schemeClr val="dk2"/>
              </a:buClr>
              <a:buSzPct val="100000"/>
              <a:buFont typeface="Arial"/>
              <a:buChar char="●"/>
            </a:pPr>
            <a:r>
              <a:rPr sz="1800" lang="en">
                <a:solidFill>
                  <a:schemeClr val="dk1"/>
                </a:solidFill>
              </a:rPr>
              <a:t>Event Retargeting </a:t>
            </a:r>
          </a:p>
          <a:p>
            <a:pPr rtl="0" lvl="0" indent="-342900" marL="914400">
              <a:spcBef>
                <a:spcPts val="0"/>
              </a:spcBef>
              <a:buClr>
                <a:schemeClr val="dk2"/>
              </a:buClr>
              <a:buSzPct val="100000"/>
              <a:buFont typeface="Arial"/>
              <a:buChar char="●"/>
            </a:pPr>
            <a:r>
              <a:rPr sz="1800" lang="en">
                <a:solidFill>
                  <a:schemeClr val="dk1"/>
                </a:solidFill>
              </a:rPr>
              <a:t>POOL population algorithm</a:t>
            </a:r>
          </a:p>
          <a:p>
            <a:pPr>
              <a:spcBef>
                <a:spcPts val="0"/>
              </a:spcBef>
              <a:buNone/>
            </a:pPr>
            <a:r>
              <a:t/>
            </a:r>
            <a:endParaRPr sz="1800"/>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7" name="Shape 477"/>
        <p:cNvGrpSpPr/>
        <p:nvPr/>
      </p:nvGrpSpPr>
      <p:grpSpPr>
        <a:xfrm>
          <a:off y="0" x="0"/>
          <a:ext cy="0" cx="0"/>
          <a:chOff y="0" x="0"/>
          <a:chExt cy="0" cx="0"/>
        </a:xfrm>
      </p:grpSpPr>
      <p:sp>
        <p:nvSpPr>
          <p:cNvPr id="478" name="Shape 478"/>
          <p:cNvSpPr txBox="1"/>
          <p:nvPr>
            <p:ph type="title"/>
          </p:nvPr>
        </p:nvSpPr>
        <p:spPr>
          <a:xfrm>
            <a:off y="205975" x="457200"/>
            <a:ext cy="1141499" cx="8229600"/>
          </a:xfrm>
          <a:prstGeom prst="rect">
            <a:avLst/>
          </a:prstGeom>
          <a:noFill/>
          <a:ln>
            <a:noFill/>
          </a:ln>
        </p:spPr>
        <p:txBody>
          <a:bodyPr bIns="91425" rIns="91425" lIns="91425" tIns="91425" anchor="b" anchorCtr="0">
            <a:noAutofit/>
          </a:bodyPr>
          <a:lstStyle/>
          <a:p>
            <a:pPr>
              <a:spcBef>
                <a:spcPts val="0"/>
              </a:spcBef>
              <a:buNone/>
            </a:pPr>
            <a:r>
              <a:rPr lang="en"/>
              <a:t>Polymer Layers</a:t>
            </a:r>
          </a:p>
        </p:txBody>
      </p:sp>
      <p:pic>
        <p:nvPicPr>
          <p:cNvPr id="479" name="Shape 479"/>
          <p:cNvPicPr preferRelativeResize="0"/>
          <p:nvPr/>
        </p:nvPicPr>
        <p:blipFill>
          <a:blip r:embed="rId3">
            <a:alphaModFix/>
          </a:blip>
          <a:stretch>
            <a:fillRect/>
          </a:stretch>
        </p:blipFill>
        <p:spPr>
          <a:xfrm>
            <a:off y="156325" x="1629782"/>
            <a:ext cy="4830849" cx="588442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y="0" x="0"/>
          <a:ext cy="0" cx="0"/>
          <a:chOff y="0" x="0"/>
          <a:chExt cy="0" cx="0"/>
        </a:xfrm>
      </p:grpSpPr>
      <p:sp>
        <p:nvSpPr>
          <p:cNvPr id="79" name="Shape 79"/>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Web component Libraries</a:t>
            </a:r>
          </a:p>
        </p:txBody>
      </p:sp>
      <p:sp>
        <p:nvSpPr>
          <p:cNvPr id="80" name="Shape 80"/>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Arial"/>
              <a:buChar char="●"/>
            </a:pPr>
            <a:r>
              <a:rPr lang="en"/>
              <a:t>Polymer (via Chrome via Google)</a:t>
            </a:r>
          </a:p>
          <a:p>
            <a:pPr rtl="0" lvl="1" indent="-381000" marL="914400">
              <a:spcBef>
                <a:spcPts val="0"/>
              </a:spcBef>
              <a:buClr>
                <a:schemeClr val="dk2"/>
              </a:buClr>
              <a:buSzPct val="80000"/>
              <a:buFont typeface="Courier New"/>
              <a:buChar char="o"/>
            </a:pPr>
            <a:r>
              <a:rPr lang="en"/>
              <a:t>focused on bringing future standards to browsers</a:t>
            </a:r>
          </a:p>
          <a:p>
            <a:pPr rtl="0" lvl="0" indent="-419100" marL="457200">
              <a:spcBef>
                <a:spcPts val="0"/>
              </a:spcBef>
              <a:buClr>
                <a:schemeClr val="dk2"/>
              </a:buClr>
              <a:buSzPct val="100000"/>
              <a:buFont typeface="Arial"/>
              <a:buChar char="●"/>
            </a:pPr>
            <a:r>
              <a:rPr lang="en"/>
              <a:t>X-Tags from Mozilla</a:t>
            </a:r>
          </a:p>
          <a:p>
            <a:pPr rtl="0" lvl="1" indent="-381000" marL="914400">
              <a:spcBef>
                <a:spcPts val="0"/>
              </a:spcBef>
              <a:buClr>
                <a:schemeClr val="dk2"/>
              </a:buClr>
              <a:buSzPct val="80000"/>
              <a:buFont typeface="Courier New"/>
              <a:buChar char="o"/>
            </a:pPr>
            <a:r>
              <a:rPr lang="en"/>
              <a:t>similar vision to Polymer, works with key people from Google and webcomponents.org</a:t>
            </a:r>
          </a:p>
          <a:p>
            <a:pPr rtl="0" lvl="0" indent="-419100" marL="457200">
              <a:spcBef>
                <a:spcPts val="0"/>
              </a:spcBef>
              <a:buClr>
                <a:schemeClr val="dk2"/>
              </a:buClr>
              <a:buSzPct val="100000"/>
              <a:buFont typeface="Arial"/>
              <a:buChar char="●"/>
            </a:pPr>
            <a:r>
              <a:rPr lang="en"/>
              <a:t>Bosonic </a:t>
            </a:r>
          </a:p>
          <a:p>
            <a:pPr rtl="0" lvl="1" indent="-381000" marL="914400">
              <a:spcBef>
                <a:spcPts val="0"/>
              </a:spcBef>
              <a:buClr>
                <a:schemeClr val="dk2"/>
              </a:buClr>
              <a:buSzPct val="80000"/>
              <a:buFont typeface="Courier New"/>
              <a:buChar char="o"/>
            </a:pPr>
            <a:r>
              <a:rPr lang="en"/>
              <a:t>relative newcomer to the scene</a:t>
            </a:r>
          </a:p>
          <a:p>
            <a:pPr lvl="1" indent="-381000" marL="914400">
              <a:spcBef>
                <a:spcPts val="0"/>
              </a:spcBef>
              <a:buClr>
                <a:schemeClr val="dk2"/>
              </a:buClr>
              <a:buSzPct val="80000"/>
              <a:buFont typeface="Courier New"/>
              <a:buChar char="o"/>
            </a:pPr>
            <a:r>
              <a:rPr lang="en"/>
              <a:t>focused on bringing old browsers to the present</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y="0" x="0"/>
          <a:ext cy="0" cx="0"/>
          <a:chOff y="0" x="0"/>
          <a:chExt cy="0" cx="0"/>
        </a:xfrm>
      </p:grpSpPr>
      <p:sp>
        <p:nvSpPr>
          <p:cNvPr id="85" name="Shape 85"/>
          <p:cNvSpPr txBox="1"/>
          <p:nvPr>
            <p:ph type="title"/>
          </p:nvPr>
        </p:nvSpPr>
        <p:spPr>
          <a:xfrm>
            <a:off y="205975" x="457200"/>
            <a:ext cy="1141499" cx="8229600"/>
          </a:xfrm>
          <a:prstGeom prst="rect">
            <a:avLst/>
          </a:prstGeom>
        </p:spPr>
        <p:txBody>
          <a:bodyPr bIns="91425" rIns="91425" lIns="91425" tIns="91425" anchor="b" anchorCtr="0">
            <a:noAutofit/>
          </a:bodyPr>
          <a:lstStyle/>
          <a:p>
            <a:pPr>
              <a:spcBef>
                <a:spcPts val="0"/>
              </a:spcBef>
              <a:buNone/>
            </a:pPr>
            <a:r>
              <a:rPr lang="en"/>
              <a:t>What we’re talking about</a:t>
            </a:r>
          </a:p>
        </p:txBody>
      </p:sp>
      <p:sp>
        <p:nvSpPr>
          <p:cNvPr id="86" name="Shape 86"/>
          <p:cNvSpPr txBox="1"/>
          <p:nvPr>
            <p:ph idx="1" type="body"/>
          </p:nvPr>
        </p:nvSpPr>
        <p:spPr>
          <a:xfrm>
            <a:off y="1460499" x="457200"/>
            <a:ext cy="3465299" cx="8229600"/>
          </a:xfrm>
          <a:prstGeom prst="rect">
            <a:avLst/>
          </a:prstGeom>
        </p:spPr>
        <p:txBody>
          <a:bodyPr bIns="91425" rIns="91425" lIns="91425" tIns="91425" anchor="t" anchorCtr="0">
            <a:noAutofit/>
          </a:bodyPr>
          <a:lstStyle/>
          <a:p>
            <a:pPr rtl="0" lvl="0" indent="-419100" marL="457200">
              <a:spcBef>
                <a:spcPts val="0"/>
              </a:spcBef>
              <a:buClr>
                <a:schemeClr val="dk2"/>
              </a:buClr>
              <a:buSzPct val="100000"/>
              <a:buFont typeface="Arial"/>
              <a:buChar char="●"/>
            </a:pPr>
            <a:r>
              <a:rPr lang="en"/>
              <a:t>Polymer</a:t>
            </a:r>
          </a:p>
          <a:p>
            <a:pPr rtl="0" lvl="0" indent="-419100" marL="457200">
              <a:spcBef>
                <a:spcPts val="0"/>
              </a:spcBef>
              <a:buClr>
                <a:schemeClr val="dk2"/>
              </a:buClr>
              <a:buSzPct val="100000"/>
              <a:buFont typeface="Arial"/>
              <a:buChar char="●"/>
            </a:pPr>
            <a:r>
              <a:rPr lang="en"/>
              <a:t>Web Components in general</a:t>
            </a:r>
          </a:p>
          <a:p>
            <a:pPr rtl="0" lvl="0" indent="-419100" marL="457200">
              <a:spcBef>
                <a:spcPts val="0"/>
              </a:spcBef>
              <a:buClr>
                <a:schemeClr val="dk2"/>
              </a:buClr>
              <a:buSzPct val="100000"/>
              <a:buFont typeface="Arial"/>
              <a:buChar char="●"/>
            </a:pPr>
            <a:r>
              <a:rPr lang="en"/>
              <a:t>Materials Design</a:t>
            </a:r>
          </a:p>
          <a:p>
            <a:pPr rtl="0" lvl="0" indent="-419100" marL="457200">
              <a:spcBef>
                <a:spcPts val="0"/>
              </a:spcBef>
              <a:buClr>
                <a:schemeClr val="dk2"/>
              </a:buClr>
              <a:buSzPct val="100000"/>
              <a:buFont typeface="Arial"/>
              <a:buChar char="●"/>
            </a:pPr>
            <a:r>
              <a:rPr lang="en"/>
              <a:t>What the landscape looks like for the future</a:t>
            </a:r>
          </a:p>
          <a:p>
            <a:pPr lvl="0" indent="-419100" marL="457200">
              <a:spcBef>
                <a:spcPts val="0"/>
              </a:spcBef>
              <a:buClr>
                <a:schemeClr val="dk2"/>
              </a:buClr>
              <a:buSzPct val="100000"/>
              <a:buFont typeface="Arial"/>
              <a:buChar char="●"/>
            </a:pPr>
            <a:r>
              <a:rPr lang="en"/>
              <a:t>The Mystical, Magical, Shadow DOM</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